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67" r:id="rId3"/>
    <p:sldId id="269" r:id="rId4"/>
    <p:sldId id="268" r:id="rId5"/>
    <p:sldId id="257" r:id="rId6"/>
    <p:sldId id="258" r:id="rId7"/>
    <p:sldId id="263" r:id="rId8"/>
    <p:sldId id="260" r:id="rId9"/>
    <p:sldId id="261" r:id="rId10"/>
    <p:sldId id="265" r:id="rId11"/>
    <p:sldId id="262"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svg"/><Relationship Id="rId1" Type="http://schemas.openxmlformats.org/officeDocument/2006/relationships/image" Target="../media/image22.png"/><Relationship Id="rId6" Type="http://schemas.openxmlformats.org/officeDocument/2006/relationships/image" Target="../media/image21.svg"/><Relationship Id="rId5" Type="http://schemas.openxmlformats.org/officeDocument/2006/relationships/image" Target="../media/image24.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BA17247D-C863-4665-A888-2DD66A3A136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1B5E106-2622-4A02-8265-5F366D7376CF}">
      <dgm:prSet/>
      <dgm:spPr/>
      <dgm:t>
        <a:bodyPr/>
        <a:lstStyle/>
        <a:p>
          <a:pPr>
            <a:lnSpc>
              <a:spcPct val="100000"/>
            </a:lnSpc>
          </a:pPr>
          <a:r>
            <a:rPr lang="en-US">
              <a:latin typeface="Bodoni MT Condensed"/>
            </a:rPr>
            <a:t>Cost- in 2012, it costs about $96 per megawatt, nuclear power is expansive to produce because it's expensive to build and maintain a nuclear plant </a:t>
          </a:r>
          <a:endParaRPr lang="en-US" b="0" i="0" u="none" strike="noStrike" cap="all" baseline="0" noProof="0">
            <a:latin typeface="Bodoni MT Condensed"/>
          </a:endParaRPr>
        </a:p>
      </dgm:t>
    </dgm:pt>
    <dgm:pt modelId="{532C90B7-4137-432A-A56F-E18F3D8476C6}" type="parTrans" cxnId="{91E50A20-0B7D-4E47-A895-CE51DBA87FE9}">
      <dgm:prSet/>
      <dgm:spPr/>
      <dgm:t>
        <a:bodyPr/>
        <a:lstStyle/>
        <a:p>
          <a:endParaRPr lang="en-US"/>
        </a:p>
      </dgm:t>
    </dgm:pt>
    <dgm:pt modelId="{8A081D36-9C86-4680-953D-987F92E3D5B5}" type="sibTrans" cxnId="{91E50A20-0B7D-4E47-A895-CE51DBA87FE9}">
      <dgm:prSet/>
      <dgm:spPr/>
      <dgm:t>
        <a:bodyPr/>
        <a:lstStyle/>
        <a:p>
          <a:endParaRPr lang="en-US"/>
        </a:p>
      </dgm:t>
    </dgm:pt>
    <dgm:pt modelId="{A94A3E32-D70D-4A4A-98C5-25BC11CD6E1D}">
      <dgm:prSet/>
      <dgm:spPr/>
      <dgm:t>
        <a:bodyPr/>
        <a:lstStyle/>
        <a:p>
          <a:pPr>
            <a:lnSpc>
              <a:spcPct val="100000"/>
            </a:lnSpc>
          </a:pPr>
          <a:r>
            <a:rPr lang="en-US">
              <a:latin typeface="Bodoni MT Condensed"/>
            </a:rPr>
            <a:t>Environmental impact- construction of the plant, fuel procurement and of the thermal load of the cooling water discharged into the sea during operation- similar to that of what wind, solar or hydropower.</a:t>
          </a:r>
        </a:p>
      </dgm:t>
    </dgm:pt>
    <dgm:pt modelId="{0399E2F2-50E4-460B-A17B-A654FE22CD9D}" type="parTrans" cxnId="{5FF808AA-5108-4BCD-B49E-33A6A492B325}">
      <dgm:prSet/>
      <dgm:spPr/>
      <dgm:t>
        <a:bodyPr/>
        <a:lstStyle/>
        <a:p>
          <a:endParaRPr lang="en-US"/>
        </a:p>
      </dgm:t>
    </dgm:pt>
    <dgm:pt modelId="{63002BA6-AE36-4ABA-8CFC-47AAB1176925}" type="sibTrans" cxnId="{5FF808AA-5108-4BCD-B49E-33A6A492B325}">
      <dgm:prSet/>
      <dgm:spPr/>
      <dgm:t>
        <a:bodyPr/>
        <a:lstStyle/>
        <a:p>
          <a:endParaRPr lang="en-US"/>
        </a:p>
      </dgm:t>
    </dgm:pt>
    <dgm:pt modelId="{0DD3E93D-0D10-4234-89C4-5D2EB5EE353B}">
      <dgm:prSet phldr="0"/>
      <dgm:spPr/>
      <dgm:t>
        <a:bodyPr/>
        <a:lstStyle/>
        <a:p>
          <a:pPr>
            <a:lnSpc>
              <a:spcPct val="100000"/>
            </a:lnSpc>
          </a:pPr>
          <a:r>
            <a:rPr lang="en-US">
              <a:latin typeface="Bodoni MT Condensed"/>
            </a:rPr>
            <a:t>International and cultural factors- </a:t>
          </a:r>
          <a:r>
            <a:rPr lang="en-US" b="1">
              <a:latin typeface="Bodoni MT Condensed"/>
            </a:rPr>
            <a:t>Nuclear power</a:t>
          </a:r>
          <a:r>
            <a:rPr lang="en-US">
              <a:latin typeface="Bodoni MT Condensed"/>
            </a:rPr>
            <a:t> has provided a focus for opposition to advanced technology, to centralization of decision-making and to other features of modern industrial society</a:t>
          </a:r>
        </a:p>
      </dgm:t>
    </dgm:pt>
    <dgm:pt modelId="{62D63B7D-BE48-415A-9FDC-388B68F73928}" type="parTrans" cxnId="{65430281-61AC-438D-9CB2-CB3A12B22C0B}">
      <dgm:prSet/>
      <dgm:spPr/>
    </dgm:pt>
    <dgm:pt modelId="{1E0A8F55-8B43-4D53-B890-A088E6076227}" type="sibTrans" cxnId="{65430281-61AC-438D-9CB2-CB3A12B22C0B}">
      <dgm:prSet/>
      <dgm:spPr/>
      <dgm:t>
        <a:bodyPr/>
        <a:lstStyle/>
        <a:p>
          <a:endParaRPr lang="en-US"/>
        </a:p>
      </dgm:t>
    </dgm:pt>
    <dgm:pt modelId="{5CDDDC88-084A-437C-9B13-7B3624DBCE10}" type="pres">
      <dgm:prSet presAssocID="{BA17247D-C863-4665-A888-2DD66A3A136A}" presName="root" presStyleCnt="0">
        <dgm:presLayoutVars>
          <dgm:dir/>
          <dgm:resizeHandles val="exact"/>
        </dgm:presLayoutVars>
      </dgm:prSet>
      <dgm:spPr/>
    </dgm:pt>
    <dgm:pt modelId="{5AE02A8C-7476-4C68-A0E5-86098010A5EE}" type="pres">
      <dgm:prSet presAssocID="{31B5E106-2622-4A02-8265-5F366D7376CF}" presName="compNode" presStyleCnt="0"/>
      <dgm:spPr/>
    </dgm:pt>
    <dgm:pt modelId="{E46D5341-B708-4A5A-AF4F-B138EA6869E1}" type="pres">
      <dgm:prSet presAssocID="{31B5E106-2622-4A02-8265-5F366D7376CF}" presName="bgRect" presStyleLbl="bgShp" presStyleIdx="0" presStyleCnt="3"/>
      <dgm:spPr/>
    </dgm:pt>
    <dgm:pt modelId="{9FE5D9A3-CDBF-4A53-898A-74CB381FE9A4}" type="pres">
      <dgm:prSet presAssocID="{31B5E106-2622-4A02-8265-5F366D7376C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tcoin"/>
        </a:ext>
      </dgm:extLst>
    </dgm:pt>
    <dgm:pt modelId="{5A516103-4A33-4680-864B-24635F87F812}" type="pres">
      <dgm:prSet presAssocID="{31B5E106-2622-4A02-8265-5F366D7376CF}" presName="spaceRect" presStyleCnt="0"/>
      <dgm:spPr/>
    </dgm:pt>
    <dgm:pt modelId="{14AD7E74-117F-4D36-ADD7-609CEBA31AEE}" type="pres">
      <dgm:prSet presAssocID="{31B5E106-2622-4A02-8265-5F366D7376CF}" presName="parTx" presStyleLbl="revTx" presStyleIdx="0" presStyleCnt="3">
        <dgm:presLayoutVars>
          <dgm:chMax val="0"/>
          <dgm:chPref val="0"/>
        </dgm:presLayoutVars>
      </dgm:prSet>
      <dgm:spPr/>
    </dgm:pt>
    <dgm:pt modelId="{06C4F31F-B2E8-4008-9812-B7A99EE621CE}" type="pres">
      <dgm:prSet presAssocID="{8A081D36-9C86-4680-953D-987F92E3D5B5}" presName="sibTrans" presStyleCnt="0"/>
      <dgm:spPr/>
    </dgm:pt>
    <dgm:pt modelId="{9392D8E5-7AD0-4DF2-9E1B-04504C585FDD}" type="pres">
      <dgm:prSet presAssocID="{A94A3E32-D70D-4A4A-98C5-25BC11CD6E1D}" presName="compNode" presStyleCnt="0"/>
      <dgm:spPr/>
    </dgm:pt>
    <dgm:pt modelId="{938D498B-3836-4ACD-8108-B6671A1D44D9}" type="pres">
      <dgm:prSet presAssocID="{A94A3E32-D70D-4A4A-98C5-25BC11CD6E1D}" presName="bgRect" presStyleLbl="bgShp" presStyleIdx="1" presStyleCnt="3"/>
      <dgm:spPr/>
    </dgm:pt>
    <dgm:pt modelId="{B37E82F3-CCA8-46F0-BE95-C097261CCFD3}" type="pres">
      <dgm:prSet presAssocID="{A94A3E32-D70D-4A4A-98C5-25BC11CD6E1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iny scene"/>
        </a:ext>
      </dgm:extLst>
    </dgm:pt>
    <dgm:pt modelId="{0F4A8FA5-0A82-46ED-9C43-32D87F3EF1AB}" type="pres">
      <dgm:prSet presAssocID="{A94A3E32-D70D-4A4A-98C5-25BC11CD6E1D}" presName="spaceRect" presStyleCnt="0"/>
      <dgm:spPr/>
    </dgm:pt>
    <dgm:pt modelId="{63407785-89CB-45C8-AB9A-22E8D465913B}" type="pres">
      <dgm:prSet presAssocID="{A94A3E32-D70D-4A4A-98C5-25BC11CD6E1D}" presName="parTx" presStyleLbl="revTx" presStyleIdx="1" presStyleCnt="3">
        <dgm:presLayoutVars>
          <dgm:chMax val="0"/>
          <dgm:chPref val="0"/>
        </dgm:presLayoutVars>
      </dgm:prSet>
      <dgm:spPr/>
    </dgm:pt>
    <dgm:pt modelId="{D73AEE1E-E507-4E34-8031-FAABE8987669}" type="pres">
      <dgm:prSet presAssocID="{63002BA6-AE36-4ABA-8CFC-47AAB1176925}" presName="sibTrans" presStyleCnt="0"/>
      <dgm:spPr/>
    </dgm:pt>
    <dgm:pt modelId="{3D65C959-D621-41D5-A18D-16044BD5F325}" type="pres">
      <dgm:prSet presAssocID="{0DD3E93D-0D10-4234-89C4-5D2EB5EE353B}" presName="compNode" presStyleCnt="0"/>
      <dgm:spPr/>
    </dgm:pt>
    <dgm:pt modelId="{6F9BACC0-CDA3-4232-82D8-A60D22B84D08}" type="pres">
      <dgm:prSet presAssocID="{0DD3E93D-0D10-4234-89C4-5D2EB5EE353B}" presName="bgRect" presStyleLbl="bgShp" presStyleIdx="2" presStyleCnt="3"/>
      <dgm:spPr/>
    </dgm:pt>
    <dgm:pt modelId="{3075065F-9795-4068-89F2-3B72F357414A}" type="pres">
      <dgm:prSet presAssocID="{0DD3E93D-0D10-4234-89C4-5D2EB5EE353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16DA68BD-0CB7-4FFF-96D3-1FB32F1BBA7D}" type="pres">
      <dgm:prSet presAssocID="{0DD3E93D-0D10-4234-89C4-5D2EB5EE353B}" presName="spaceRect" presStyleCnt="0"/>
      <dgm:spPr/>
    </dgm:pt>
    <dgm:pt modelId="{DAAF3361-E253-4D8E-AEBC-271C9D1EFF43}" type="pres">
      <dgm:prSet presAssocID="{0DD3E93D-0D10-4234-89C4-5D2EB5EE353B}" presName="parTx" presStyleLbl="revTx" presStyleIdx="2" presStyleCnt="3">
        <dgm:presLayoutVars>
          <dgm:chMax val="0"/>
          <dgm:chPref val="0"/>
        </dgm:presLayoutVars>
      </dgm:prSet>
      <dgm:spPr/>
    </dgm:pt>
  </dgm:ptLst>
  <dgm:cxnLst>
    <dgm:cxn modelId="{529DA90E-C33E-44FC-BBBE-1B1C1FFBAADA}" type="presOf" srcId="{31B5E106-2622-4A02-8265-5F366D7376CF}" destId="{14AD7E74-117F-4D36-ADD7-609CEBA31AEE}" srcOrd="0" destOrd="0" presId="urn:microsoft.com/office/officeart/2018/2/layout/IconVerticalSolidList"/>
    <dgm:cxn modelId="{7AAA4B0F-BDC6-44D0-88D5-5A6AD25EE5FC}" type="presOf" srcId="{0DD3E93D-0D10-4234-89C4-5D2EB5EE353B}" destId="{DAAF3361-E253-4D8E-AEBC-271C9D1EFF43}" srcOrd="0" destOrd="0" presId="urn:microsoft.com/office/officeart/2018/2/layout/IconVerticalSolidList"/>
    <dgm:cxn modelId="{B105FB1F-42C5-43A0-8BF5-8D8E32D74C7B}" type="presOf" srcId="{A94A3E32-D70D-4A4A-98C5-25BC11CD6E1D}" destId="{63407785-89CB-45C8-AB9A-22E8D465913B}" srcOrd="0" destOrd="0" presId="urn:microsoft.com/office/officeart/2018/2/layout/IconVerticalSolidList"/>
    <dgm:cxn modelId="{91E50A20-0B7D-4E47-A895-CE51DBA87FE9}" srcId="{BA17247D-C863-4665-A888-2DD66A3A136A}" destId="{31B5E106-2622-4A02-8265-5F366D7376CF}" srcOrd="0" destOrd="0" parTransId="{532C90B7-4137-432A-A56F-E18F3D8476C6}" sibTransId="{8A081D36-9C86-4680-953D-987F92E3D5B5}"/>
    <dgm:cxn modelId="{65430281-61AC-438D-9CB2-CB3A12B22C0B}" srcId="{BA17247D-C863-4665-A888-2DD66A3A136A}" destId="{0DD3E93D-0D10-4234-89C4-5D2EB5EE353B}" srcOrd="2" destOrd="0" parTransId="{62D63B7D-BE48-415A-9FDC-388B68F73928}" sibTransId="{1E0A8F55-8B43-4D53-B890-A088E6076227}"/>
    <dgm:cxn modelId="{5FF808AA-5108-4BCD-B49E-33A6A492B325}" srcId="{BA17247D-C863-4665-A888-2DD66A3A136A}" destId="{A94A3E32-D70D-4A4A-98C5-25BC11CD6E1D}" srcOrd="1" destOrd="0" parTransId="{0399E2F2-50E4-460B-A17B-A654FE22CD9D}" sibTransId="{63002BA6-AE36-4ABA-8CFC-47AAB1176925}"/>
    <dgm:cxn modelId="{33DA8AD9-2A48-48F4-A8A1-6859BF3A0C74}" type="presOf" srcId="{BA17247D-C863-4665-A888-2DD66A3A136A}" destId="{5CDDDC88-084A-437C-9B13-7B3624DBCE10}" srcOrd="0" destOrd="0" presId="urn:microsoft.com/office/officeart/2018/2/layout/IconVerticalSolidList"/>
    <dgm:cxn modelId="{63D84FE2-95DD-4815-8F56-A1E8EC42AC32}" type="presParOf" srcId="{5CDDDC88-084A-437C-9B13-7B3624DBCE10}" destId="{5AE02A8C-7476-4C68-A0E5-86098010A5EE}" srcOrd="0" destOrd="0" presId="urn:microsoft.com/office/officeart/2018/2/layout/IconVerticalSolidList"/>
    <dgm:cxn modelId="{8118488E-2D06-4F27-B994-BB394911CB4C}" type="presParOf" srcId="{5AE02A8C-7476-4C68-A0E5-86098010A5EE}" destId="{E46D5341-B708-4A5A-AF4F-B138EA6869E1}" srcOrd="0" destOrd="0" presId="urn:microsoft.com/office/officeart/2018/2/layout/IconVerticalSolidList"/>
    <dgm:cxn modelId="{DB1FC5D1-C4E3-469B-9F70-E0B20DB0D3D7}" type="presParOf" srcId="{5AE02A8C-7476-4C68-A0E5-86098010A5EE}" destId="{9FE5D9A3-CDBF-4A53-898A-74CB381FE9A4}" srcOrd="1" destOrd="0" presId="urn:microsoft.com/office/officeart/2018/2/layout/IconVerticalSolidList"/>
    <dgm:cxn modelId="{916E186F-1B9C-479A-AF0F-6E5838AE871A}" type="presParOf" srcId="{5AE02A8C-7476-4C68-A0E5-86098010A5EE}" destId="{5A516103-4A33-4680-864B-24635F87F812}" srcOrd="2" destOrd="0" presId="urn:microsoft.com/office/officeart/2018/2/layout/IconVerticalSolidList"/>
    <dgm:cxn modelId="{C38B64D5-22CF-4AFD-B6AE-650E25901B2F}" type="presParOf" srcId="{5AE02A8C-7476-4C68-A0E5-86098010A5EE}" destId="{14AD7E74-117F-4D36-ADD7-609CEBA31AEE}" srcOrd="3" destOrd="0" presId="urn:microsoft.com/office/officeart/2018/2/layout/IconVerticalSolidList"/>
    <dgm:cxn modelId="{424FD06D-C90E-436B-A33C-D1B7DB0E02AD}" type="presParOf" srcId="{5CDDDC88-084A-437C-9B13-7B3624DBCE10}" destId="{06C4F31F-B2E8-4008-9812-B7A99EE621CE}" srcOrd="1" destOrd="0" presId="urn:microsoft.com/office/officeart/2018/2/layout/IconVerticalSolidList"/>
    <dgm:cxn modelId="{C25358EB-E83D-47D4-954A-81C3C5C2FDEE}" type="presParOf" srcId="{5CDDDC88-084A-437C-9B13-7B3624DBCE10}" destId="{9392D8E5-7AD0-4DF2-9E1B-04504C585FDD}" srcOrd="2" destOrd="0" presId="urn:microsoft.com/office/officeart/2018/2/layout/IconVerticalSolidList"/>
    <dgm:cxn modelId="{4A28AB4C-0D5D-47C9-8A5B-526BA930F783}" type="presParOf" srcId="{9392D8E5-7AD0-4DF2-9E1B-04504C585FDD}" destId="{938D498B-3836-4ACD-8108-B6671A1D44D9}" srcOrd="0" destOrd="0" presId="urn:microsoft.com/office/officeart/2018/2/layout/IconVerticalSolidList"/>
    <dgm:cxn modelId="{1DC99ECB-635F-4C52-B39C-D4DA71A17031}" type="presParOf" srcId="{9392D8E5-7AD0-4DF2-9E1B-04504C585FDD}" destId="{B37E82F3-CCA8-46F0-BE95-C097261CCFD3}" srcOrd="1" destOrd="0" presId="urn:microsoft.com/office/officeart/2018/2/layout/IconVerticalSolidList"/>
    <dgm:cxn modelId="{05DAC1DE-781A-4D7A-8D08-70DC36A1A1CC}" type="presParOf" srcId="{9392D8E5-7AD0-4DF2-9E1B-04504C585FDD}" destId="{0F4A8FA5-0A82-46ED-9C43-32D87F3EF1AB}" srcOrd="2" destOrd="0" presId="urn:microsoft.com/office/officeart/2018/2/layout/IconVerticalSolidList"/>
    <dgm:cxn modelId="{32561A5E-5E71-45AB-A3D6-D7C9D93FD291}" type="presParOf" srcId="{9392D8E5-7AD0-4DF2-9E1B-04504C585FDD}" destId="{63407785-89CB-45C8-AB9A-22E8D465913B}" srcOrd="3" destOrd="0" presId="urn:microsoft.com/office/officeart/2018/2/layout/IconVerticalSolidList"/>
    <dgm:cxn modelId="{A40F9063-8F88-47E1-8E70-34BFF4C81BA5}" type="presParOf" srcId="{5CDDDC88-084A-437C-9B13-7B3624DBCE10}" destId="{D73AEE1E-E507-4E34-8031-FAABE8987669}" srcOrd="3" destOrd="0" presId="urn:microsoft.com/office/officeart/2018/2/layout/IconVerticalSolidList"/>
    <dgm:cxn modelId="{624331B0-AA99-4E9E-88EF-E1CA1F99942E}" type="presParOf" srcId="{5CDDDC88-084A-437C-9B13-7B3624DBCE10}" destId="{3D65C959-D621-41D5-A18D-16044BD5F325}" srcOrd="4" destOrd="0" presId="urn:microsoft.com/office/officeart/2018/2/layout/IconVerticalSolidList"/>
    <dgm:cxn modelId="{77E6D6CC-1EDD-40C9-9325-2F719072BB67}" type="presParOf" srcId="{3D65C959-D621-41D5-A18D-16044BD5F325}" destId="{6F9BACC0-CDA3-4232-82D8-A60D22B84D08}" srcOrd="0" destOrd="0" presId="urn:microsoft.com/office/officeart/2018/2/layout/IconVerticalSolidList"/>
    <dgm:cxn modelId="{4801A0C5-836C-40A7-A4FF-4912974BE174}" type="presParOf" srcId="{3D65C959-D621-41D5-A18D-16044BD5F325}" destId="{3075065F-9795-4068-89F2-3B72F357414A}" srcOrd="1" destOrd="0" presId="urn:microsoft.com/office/officeart/2018/2/layout/IconVerticalSolidList"/>
    <dgm:cxn modelId="{1799FC98-9B6C-488E-8351-A33F59196C71}" type="presParOf" srcId="{3D65C959-D621-41D5-A18D-16044BD5F325}" destId="{16DA68BD-0CB7-4FFF-96D3-1FB32F1BBA7D}" srcOrd="2" destOrd="0" presId="urn:microsoft.com/office/officeart/2018/2/layout/IconVerticalSolidList"/>
    <dgm:cxn modelId="{1C6B5E9D-E5F9-4038-BF80-462B7EBDE140}" type="presParOf" srcId="{3D65C959-D621-41D5-A18D-16044BD5F325}" destId="{DAAF3361-E253-4D8E-AEBC-271C9D1EFF4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D5341-B708-4A5A-AF4F-B138EA6869E1}">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E5D9A3-CDBF-4A53-898A-74CB381FE9A4}">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AD7E74-117F-4D36-ADD7-609CEBA31AEE}">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889000">
            <a:lnSpc>
              <a:spcPct val="100000"/>
            </a:lnSpc>
            <a:spcBef>
              <a:spcPct val="0"/>
            </a:spcBef>
            <a:spcAft>
              <a:spcPct val="35000"/>
            </a:spcAft>
            <a:buNone/>
          </a:pPr>
          <a:r>
            <a:rPr lang="en-US" sz="2000" kern="1200">
              <a:latin typeface="Bodoni MT Condensed"/>
            </a:rPr>
            <a:t>Cost- in 2012, it costs about $96 per megawatt, nuclear power is expansive to produce because it's expensive to build and maintain a nuclear plant </a:t>
          </a:r>
          <a:endParaRPr lang="en-US" sz="2000" b="0" i="0" u="none" strike="noStrike" kern="1200" cap="all" baseline="0" noProof="0">
            <a:latin typeface="Bodoni MT Condensed"/>
          </a:endParaRPr>
        </a:p>
      </dsp:txBody>
      <dsp:txXfrm>
        <a:off x="1941716" y="718"/>
        <a:ext cx="4571887" cy="1681139"/>
      </dsp:txXfrm>
    </dsp:sp>
    <dsp:sp modelId="{938D498B-3836-4ACD-8108-B6671A1D44D9}">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7E82F3-CCA8-46F0-BE95-C097261CCFD3}">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407785-89CB-45C8-AB9A-22E8D465913B}">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889000">
            <a:lnSpc>
              <a:spcPct val="100000"/>
            </a:lnSpc>
            <a:spcBef>
              <a:spcPct val="0"/>
            </a:spcBef>
            <a:spcAft>
              <a:spcPct val="35000"/>
            </a:spcAft>
            <a:buNone/>
          </a:pPr>
          <a:r>
            <a:rPr lang="en-US" sz="2000" kern="1200">
              <a:latin typeface="Bodoni MT Condensed"/>
            </a:rPr>
            <a:t>Environmental impact- construction of the plant, fuel procurement and of the thermal load of the cooling water discharged into the sea during operation- similar to that of what wind, solar or hydropower.</a:t>
          </a:r>
        </a:p>
      </dsp:txBody>
      <dsp:txXfrm>
        <a:off x="1941716" y="2102143"/>
        <a:ext cx="4571887" cy="1681139"/>
      </dsp:txXfrm>
    </dsp:sp>
    <dsp:sp modelId="{6F9BACC0-CDA3-4232-82D8-A60D22B84D08}">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75065F-9795-4068-89F2-3B72F357414A}">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AF3361-E253-4D8E-AEBC-271C9D1EFF43}">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889000">
            <a:lnSpc>
              <a:spcPct val="100000"/>
            </a:lnSpc>
            <a:spcBef>
              <a:spcPct val="0"/>
            </a:spcBef>
            <a:spcAft>
              <a:spcPct val="35000"/>
            </a:spcAft>
            <a:buNone/>
          </a:pPr>
          <a:r>
            <a:rPr lang="en-US" sz="2000" kern="1200">
              <a:latin typeface="Bodoni MT Condensed"/>
            </a:rPr>
            <a:t>International and cultural factors- </a:t>
          </a:r>
          <a:r>
            <a:rPr lang="en-US" sz="2000" b="1" kern="1200">
              <a:latin typeface="Bodoni MT Condensed"/>
            </a:rPr>
            <a:t>Nuclear power</a:t>
          </a:r>
          <a:r>
            <a:rPr lang="en-US" sz="2000" kern="1200">
              <a:latin typeface="Bodoni MT Condensed"/>
            </a:rPr>
            <a:t> has provided a focus for opposition to advanced technology, to centralization of decision-making and to other features of modern industrial society</a:t>
          </a:r>
        </a:p>
      </dsp:txBody>
      <dsp:txXfrm>
        <a:off x="1941716" y="4203567"/>
        <a:ext cx="4571887" cy="168113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48A571-A03C-468F-B194-A20AA1C0E660}" type="datetimeFigureOut">
              <a:rPr lang="en-US"/>
              <a:t>3/12/2020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23B0F3-9524-45A3-AE52-87C3C2B9C400}" type="slidenum">
              <a:rPr lang="en-US"/>
              <a:t>‹#›</a:t>
            </a:fld>
            <a:endParaRPr lang="en-US"/>
          </a:p>
        </p:txBody>
      </p:sp>
    </p:spTree>
    <p:extLst>
      <p:ext uri="{BB962C8B-B14F-4D97-AF65-F5344CB8AC3E}">
        <p14:creationId xmlns:p14="http://schemas.microsoft.com/office/powerpoint/2010/main" val="2805255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323B0F3-9524-45A3-AE52-87C3C2B9C400}" type="slidenum">
              <a:rPr lang="en-US"/>
              <a:t>9</a:t>
            </a:fld>
            <a:endParaRPr lang="en-US"/>
          </a:p>
        </p:txBody>
      </p:sp>
    </p:spTree>
    <p:extLst>
      <p:ext uri="{BB962C8B-B14F-4D97-AF65-F5344CB8AC3E}">
        <p14:creationId xmlns:p14="http://schemas.microsoft.com/office/powerpoint/2010/main" val="2529314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3/12/2020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world-nuclear.org/information-library/current-and-future-generation/thorium.aspx" TargetMode="External"/><Relationship Id="rId2" Type="http://schemas.openxmlformats.org/officeDocument/2006/relationships/hyperlink" Target="http://www.eia.gov/energyexplained/nuclear/"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bottle, sitting, vase, green&#10;&#10;Description generated with very high confidence">
            <a:extLst>
              <a:ext uri="{FF2B5EF4-FFF2-40B4-BE49-F238E27FC236}">
                <a16:creationId xmlns:a16="http://schemas.microsoft.com/office/drawing/2014/main" id="{1BFAEE98-296B-4901-B6DA-44F77AAC97A3}"/>
              </a:ext>
            </a:extLst>
          </p:cNvPr>
          <p:cNvPicPr>
            <a:picLocks noChangeAspect="1"/>
          </p:cNvPicPr>
          <p:nvPr/>
        </p:nvPicPr>
        <p:blipFill rotWithShape="1">
          <a:blip r:embed="rId2">
            <a:alphaModFix amt="50000"/>
          </a:blip>
          <a:srcRect t="3447" b="2803"/>
          <a:stretch/>
        </p:blipFill>
        <p:spPr>
          <a:xfrm>
            <a:off x="20" y="10"/>
            <a:ext cx="12191980" cy="6857990"/>
          </a:xfrm>
          <a:prstGeom prst="rect">
            <a:avLst/>
          </a:prstGeom>
        </p:spPr>
      </p:pic>
      <p:sp>
        <p:nvSpPr>
          <p:cNvPr id="2" name="Title 1"/>
          <p:cNvSpPr>
            <a:spLocks noGrp="1"/>
          </p:cNvSpPr>
          <p:nvPr>
            <p:ph type="ctrTitle"/>
          </p:nvPr>
        </p:nvSpPr>
        <p:spPr>
          <a:xfrm>
            <a:off x="1524000" y="1122362"/>
            <a:ext cx="9144000" cy="2900518"/>
          </a:xfrm>
        </p:spPr>
        <p:txBody>
          <a:bodyPr>
            <a:normAutofit/>
          </a:bodyPr>
          <a:lstStyle/>
          <a:p>
            <a:br>
              <a:rPr lang="en-US">
                <a:ln w="22225">
                  <a:solidFill>
                    <a:schemeClr val="tx1"/>
                  </a:solidFill>
                  <a:miter lim="800000"/>
                </a:ln>
                <a:solidFill>
                  <a:srgbClr val="FFFFFF"/>
                </a:solidFill>
                <a:cs typeface="Calibri Light"/>
              </a:rPr>
            </a:br>
            <a:endParaRPr lang="en-US">
              <a:ln w="22225">
                <a:solidFill>
                  <a:schemeClr val="tx1"/>
                </a:solidFill>
                <a:miter lim="800000"/>
              </a:ln>
              <a:solidFill>
                <a:srgbClr val="FFFFFF"/>
              </a:solidFill>
              <a:cs typeface="Calibri Light"/>
            </a:endParaRPr>
          </a:p>
        </p:txBody>
      </p:sp>
      <p:sp>
        <p:nvSpPr>
          <p:cNvPr id="3" name="Subtitle 2"/>
          <p:cNvSpPr>
            <a:spLocks noGrp="1"/>
          </p:cNvSpPr>
          <p:nvPr>
            <p:ph type="subTitle" idx="1"/>
          </p:nvPr>
        </p:nvSpPr>
        <p:spPr>
          <a:xfrm>
            <a:off x="1213503" y="2680227"/>
            <a:ext cx="9278469" cy="1098395"/>
          </a:xfrm>
        </p:spPr>
        <p:txBody>
          <a:bodyPr vert="horz" lIns="91440" tIns="45720" rIns="91440" bIns="45720" rtlCol="0" anchor="t">
            <a:noAutofit/>
          </a:bodyPr>
          <a:lstStyle/>
          <a:p>
            <a:r>
              <a:rPr lang="en-US" sz="9600" b="1" dirty="0">
                <a:latin typeface="Century Gothic"/>
                <a:ea typeface="+mn-lt"/>
                <a:cs typeface="+mn-lt"/>
              </a:rPr>
              <a:t>NUCLEAR ENERGY</a:t>
            </a:r>
            <a:endParaRPr lang="en-US" sz="9600" b="1">
              <a:latin typeface="Century Gothic"/>
              <a:cs typeface="Calibri"/>
            </a:endParaRPr>
          </a:p>
          <a:p>
            <a:endParaRPr lang="en-US" b="1" dirty="0">
              <a:solidFill>
                <a:srgbClr val="FFFFFF"/>
              </a:solidFill>
              <a:latin typeface="Century Schoolbook"/>
              <a:cs typeface="Calibri"/>
            </a:endParaRPr>
          </a:p>
          <a:p>
            <a:endParaRPr lang="en-US" dirty="0">
              <a:solidFill>
                <a:srgbClr val="FFFFFF"/>
              </a:solidFill>
              <a:latin typeface="Century Schoolbook"/>
              <a:cs typeface="Calibri"/>
            </a:endParaRP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B58B1-657E-4DD6-A231-6C1CE64BFD57}"/>
              </a:ext>
            </a:extLst>
          </p:cNvPr>
          <p:cNvSpPr>
            <a:spLocks noGrp="1"/>
          </p:cNvSpPr>
          <p:nvPr>
            <p:ph type="title"/>
          </p:nvPr>
        </p:nvSpPr>
        <p:spPr>
          <a:xfrm>
            <a:off x="655637" y="0"/>
            <a:ext cx="10975975" cy="1341438"/>
          </a:xfrm>
        </p:spPr>
        <p:txBody>
          <a:bodyPr>
            <a:normAutofit/>
          </a:bodyPr>
          <a:lstStyle/>
          <a:p>
            <a:pPr algn="ctr"/>
            <a:r>
              <a:rPr lang="en-US" sz="5000" b="1">
                <a:solidFill>
                  <a:srgbClr val="FF0000"/>
                </a:solidFill>
                <a:latin typeface="Century Gothic"/>
                <a:ea typeface="+mj-lt"/>
                <a:cs typeface="+mj-lt"/>
              </a:rPr>
              <a:t>Keys concepts</a:t>
            </a:r>
            <a:r>
              <a:rPr lang="en-US" sz="5000" b="1">
                <a:solidFill>
                  <a:srgbClr val="FFC000"/>
                </a:solidFill>
                <a:latin typeface="Century Gothic"/>
                <a:ea typeface="+mj-lt"/>
                <a:cs typeface="+mj-lt"/>
              </a:rPr>
              <a:t> on the </a:t>
            </a:r>
            <a:r>
              <a:rPr lang="en-US" sz="5000" b="1">
                <a:solidFill>
                  <a:srgbClr val="FFFF00"/>
                </a:solidFill>
                <a:latin typeface="Century Gothic"/>
                <a:ea typeface="+mj-lt"/>
                <a:cs typeface="+mj-lt"/>
              </a:rPr>
              <a:t>homework</a:t>
            </a:r>
            <a:endParaRPr lang="en-US" sz="5000">
              <a:solidFill>
                <a:srgbClr val="FFFF00"/>
              </a:solidFill>
              <a:cs typeface="Calibri Light"/>
            </a:endParaRPr>
          </a:p>
        </p:txBody>
      </p:sp>
      <p:sp>
        <p:nvSpPr>
          <p:cNvPr id="4" name="TextBox 3">
            <a:extLst>
              <a:ext uri="{FF2B5EF4-FFF2-40B4-BE49-F238E27FC236}">
                <a16:creationId xmlns:a16="http://schemas.microsoft.com/office/drawing/2014/main" id="{E591202C-EF04-46CB-8F86-1F9B0AFF32EA}"/>
              </a:ext>
            </a:extLst>
          </p:cNvPr>
          <p:cNvSpPr txBox="1"/>
          <p:nvPr/>
        </p:nvSpPr>
        <p:spPr>
          <a:xfrm>
            <a:off x="1779587" y="1263650"/>
            <a:ext cx="8148637"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a:solidFill>
                  <a:srgbClr val="FFFF00"/>
                </a:solidFill>
                <a:latin typeface="Montserrat"/>
              </a:rPr>
              <a:t>E = Δu</a:t>
            </a:r>
          </a:p>
          <a:p>
            <a:pPr algn="ctr"/>
            <a:r>
              <a:rPr lang="en-US" sz="3000">
                <a:solidFill>
                  <a:srgbClr val="FFFFFF"/>
                </a:solidFill>
                <a:latin typeface="Montserrat"/>
              </a:rPr>
              <a:t>Energy = Atomic mass of Reactants - Atomic mass of Products</a:t>
            </a:r>
          </a:p>
          <a:p>
            <a:endParaRPr lang="en-US" sz="3000" dirty="0">
              <a:cs typeface="Calibri"/>
            </a:endParaRPr>
          </a:p>
          <a:p>
            <a:pPr algn="ctr"/>
            <a:r>
              <a:rPr lang="en-US" sz="3000">
                <a:solidFill>
                  <a:srgbClr val="FFFFFF"/>
                </a:solidFill>
                <a:latin typeface="Montserrat"/>
              </a:rPr>
              <a:t>Atomic mass is measured with Atomic mass unit, </a:t>
            </a:r>
            <a:r>
              <a:rPr lang="en-US" sz="3000">
                <a:solidFill>
                  <a:srgbClr val="FFFF00"/>
                </a:solidFill>
                <a:latin typeface="Montserrat"/>
              </a:rPr>
              <a:t>u</a:t>
            </a:r>
          </a:p>
          <a:p>
            <a:pPr algn="ctr"/>
            <a:r>
              <a:rPr lang="en-US" sz="3000">
                <a:solidFill>
                  <a:srgbClr val="FFFFFF"/>
                </a:solidFill>
                <a:latin typeface="Montserrat"/>
              </a:rPr>
              <a:t>1 u = 1 g/mol = 931.5 MeV</a:t>
            </a:r>
          </a:p>
          <a:p>
            <a:pPr algn="ctr"/>
            <a:endParaRPr lang="en-US" sz="3000" dirty="0">
              <a:cs typeface="Calibri"/>
            </a:endParaRPr>
          </a:p>
          <a:p>
            <a:pPr algn="ctr"/>
            <a:r>
              <a:rPr lang="en-US" sz="3000">
                <a:solidFill>
                  <a:srgbClr val="FFFFFF"/>
                </a:solidFill>
                <a:latin typeface="Montserrat"/>
              </a:rPr>
              <a:t>Energy is measured with Electronvolt, </a:t>
            </a:r>
            <a:r>
              <a:rPr lang="en-US" sz="3000">
                <a:solidFill>
                  <a:srgbClr val="FFFF00"/>
                </a:solidFill>
                <a:latin typeface="Montserrat"/>
              </a:rPr>
              <a:t>eV </a:t>
            </a:r>
          </a:p>
          <a:p>
            <a:pPr algn="ctr"/>
            <a:r>
              <a:rPr lang="en-US" sz="3000">
                <a:solidFill>
                  <a:srgbClr val="FFFFFF"/>
                </a:solidFill>
                <a:latin typeface="Montserrat"/>
              </a:rPr>
              <a:t>1 eV = 1.6021766208(98)×10</a:t>
            </a:r>
            <a:r>
              <a:rPr lang="en-US" sz="3000" baseline="30000">
                <a:solidFill>
                  <a:srgbClr val="FFFFFF"/>
                </a:solidFill>
                <a:latin typeface="Montserrat"/>
              </a:rPr>
              <a:t>−19</a:t>
            </a:r>
            <a:r>
              <a:rPr lang="en-US" sz="3000">
                <a:solidFill>
                  <a:srgbClr val="FFFFFF"/>
                </a:solidFill>
                <a:latin typeface="Montserrat"/>
              </a:rPr>
              <a:t> J</a:t>
            </a:r>
          </a:p>
          <a:p>
            <a:pPr algn="ctr"/>
            <a:r>
              <a:rPr lang="en-US" sz="3000">
                <a:solidFill>
                  <a:srgbClr val="FFFFFF"/>
                </a:solidFill>
                <a:latin typeface="Montserrat"/>
              </a:rPr>
              <a:t>1 MeV = 1.602 × 10</a:t>
            </a:r>
            <a:r>
              <a:rPr lang="en-US" sz="3000" baseline="30000">
                <a:solidFill>
                  <a:srgbClr val="FFFFFF"/>
                </a:solidFill>
                <a:latin typeface="Montserrat"/>
              </a:rPr>
              <a:t>−13</a:t>
            </a:r>
            <a:r>
              <a:rPr lang="en-US" sz="3000">
                <a:solidFill>
                  <a:srgbClr val="FFFFFF"/>
                </a:solidFill>
                <a:latin typeface="Montserrat"/>
              </a:rPr>
              <a:t> J</a:t>
            </a:r>
          </a:p>
        </p:txBody>
      </p:sp>
    </p:spTree>
    <p:extLst>
      <p:ext uri="{BB962C8B-B14F-4D97-AF65-F5344CB8AC3E}">
        <p14:creationId xmlns:p14="http://schemas.microsoft.com/office/powerpoint/2010/main" val="3220365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3F75271-E579-4F3B-AF7A-8473D78DA4FD}"/>
              </a:ext>
            </a:extLst>
          </p:cNvPr>
          <p:cNvSpPr>
            <a:spLocks noGrp="1"/>
          </p:cNvSpPr>
          <p:nvPr>
            <p:ph type="title"/>
          </p:nvPr>
        </p:nvSpPr>
        <p:spPr>
          <a:xfrm>
            <a:off x="640079" y="2053641"/>
            <a:ext cx="3669161" cy="2760098"/>
          </a:xfrm>
        </p:spPr>
        <p:txBody>
          <a:bodyPr>
            <a:normAutofit/>
          </a:bodyPr>
          <a:lstStyle/>
          <a:p>
            <a:r>
              <a:rPr lang="en-US">
                <a:solidFill>
                  <a:srgbClr val="FFFFFF"/>
                </a:solidFill>
                <a:cs typeface="Calibri Light" panose="020F0302020204030204"/>
              </a:rPr>
              <a:t>Textbook page 327, #7-11 </a:t>
            </a:r>
          </a:p>
        </p:txBody>
      </p:sp>
      <p:sp>
        <p:nvSpPr>
          <p:cNvPr id="3" name="Content Placeholder 2">
            <a:extLst>
              <a:ext uri="{FF2B5EF4-FFF2-40B4-BE49-F238E27FC236}">
                <a16:creationId xmlns:a16="http://schemas.microsoft.com/office/drawing/2014/main" id="{313F8C93-7AA8-4D54-83FA-F6CCAB32A3B7}"/>
              </a:ext>
            </a:extLst>
          </p:cNvPr>
          <p:cNvSpPr>
            <a:spLocks noGrp="1"/>
          </p:cNvSpPr>
          <p:nvPr>
            <p:ph idx="1"/>
          </p:nvPr>
        </p:nvSpPr>
        <p:spPr>
          <a:xfrm>
            <a:off x="5918046" y="68621"/>
            <a:ext cx="6125593" cy="6711501"/>
          </a:xfrm>
        </p:spPr>
        <p:txBody>
          <a:bodyPr vert="horz" lIns="91440" tIns="45720" rIns="91440" bIns="45720" rtlCol="0" anchor="ctr">
            <a:normAutofit/>
          </a:bodyPr>
          <a:lstStyle/>
          <a:p>
            <a:r>
              <a:rPr lang="en-US" sz="2400">
                <a:solidFill>
                  <a:srgbClr val="000000"/>
                </a:solidFill>
                <a:cs typeface="Calibri"/>
              </a:rPr>
              <a:t>Neutron moderator </a:t>
            </a:r>
          </a:p>
          <a:p>
            <a:r>
              <a:rPr lang="en-US" sz="2400">
                <a:solidFill>
                  <a:srgbClr val="000000"/>
                </a:solidFill>
                <a:cs typeface="Calibri"/>
              </a:rPr>
              <a:t>1u is 931.5 MeV (mega </a:t>
            </a:r>
            <a:r>
              <a:rPr lang="en-US" sz="2400" err="1">
                <a:solidFill>
                  <a:srgbClr val="000000"/>
                </a:solidFill>
                <a:cs typeface="Calibri"/>
              </a:rPr>
              <a:t>electronvolt</a:t>
            </a:r>
            <a:r>
              <a:rPr lang="en-US" sz="2400">
                <a:solidFill>
                  <a:srgbClr val="000000"/>
                </a:solidFill>
                <a:cs typeface="Calibri"/>
              </a:rPr>
              <a:t>)</a:t>
            </a:r>
          </a:p>
          <a:p>
            <a:r>
              <a:rPr lang="en-US" sz="2400">
                <a:solidFill>
                  <a:srgbClr val="000000"/>
                </a:solidFill>
                <a:cs typeface="Calibri"/>
              </a:rPr>
              <a:t>1 MeV= </a:t>
            </a:r>
            <a:r>
              <a:rPr lang="en-US" sz="2400">
                <a:ea typeface="+mn-lt"/>
                <a:cs typeface="+mn-lt"/>
              </a:rPr>
              <a:t>1.6022x 10^-13</a:t>
            </a:r>
            <a:endParaRPr lang="en-US" sz="2400">
              <a:solidFill>
                <a:srgbClr val="000000"/>
              </a:solidFill>
              <a:cs typeface="Calibri"/>
            </a:endParaRPr>
          </a:p>
          <a:p>
            <a:r>
              <a:rPr lang="en-US" sz="2400">
                <a:ea typeface="+mn-lt"/>
                <a:cs typeface="+mn-lt"/>
              </a:rPr>
              <a:t>Calculate the energy released in the following spontaneous fission reaction:</a:t>
            </a:r>
            <a:endParaRPr lang="en-US" sz="2400" dirty="0">
              <a:solidFill>
                <a:srgbClr val="000000"/>
              </a:solidFill>
              <a:cs typeface="Calibri"/>
            </a:endParaRPr>
          </a:p>
          <a:p>
            <a:pPr algn="ctr"/>
            <a:r>
              <a:rPr lang="en-US" sz="2400" baseline="30000">
                <a:ea typeface="+mn-lt"/>
                <a:cs typeface="+mn-lt"/>
              </a:rPr>
              <a:t>238</a:t>
            </a:r>
            <a:r>
              <a:rPr lang="en-US" sz="2400">
                <a:ea typeface="+mn-lt"/>
                <a:cs typeface="+mn-lt"/>
              </a:rPr>
              <a:t>U → </a:t>
            </a:r>
            <a:r>
              <a:rPr lang="en-US" sz="2400" baseline="30000">
                <a:ea typeface="+mn-lt"/>
                <a:cs typeface="+mn-lt"/>
              </a:rPr>
              <a:t>95</a:t>
            </a:r>
            <a:r>
              <a:rPr lang="en-US" sz="2400">
                <a:ea typeface="+mn-lt"/>
                <a:cs typeface="+mn-lt"/>
              </a:rPr>
              <a:t>Sr + </a:t>
            </a:r>
            <a:r>
              <a:rPr lang="en-US" sz="2400" baseline="30000">
                <a:ea typeface="+mn-lt"/>
                <a:cs typeface="+mn-lt"/>
              </a:rPr>
              <a:t>140</a:t>
            </a:r>
            <a:r>
              <a:rPr lang="en-US" sz="2400">
                <a:ea typeface="+mn-lt"/>
                <a:cs typeface="+mn-lt"/>
              </a:rPr>
              <a:t>Xe + 3</a:t>
            </a:r>
            <a:r>
              <a:rPr lang="en-US" sz="2400" i="1">
                <a:ea typeface="+mn-lt"/>
                <a:cs typeface="+mn-lt"/>
              </a:rPr>
              <a:t>n</a:t>
            </a:r>
            <a:endParaRPr lang="en-US"/>
          </a:p>
          <a:p>
            <a:r>
              <a:rPr lang="en-US" sz="2400">
                <a:ea typeface="+mn-lt"/>
                <a:cs typeface="+mn-lt"/>
              </a:rPr>
              <a:t> given the atomic masses to be </a:t>
            </a:r>
            <a:endParaRPr lang="en-US"/>
          </a:p>
          <a:p>
            <a:r>
              <a:rPr lang="en-US" sz="2400" i="1">
                <a:ea typeface="+mn-lt"/>
                <a:cs typeface="+mn-lt"/>
              </a:rPr>
              <a:t>m</a:t>
            </a:r>
            <a:r>
              <a:rPr lang="en-US" sz="2400">
                <a:ea typeface="+mn-lt"/>
                <a:cs typeface="+mn-lt"/>
              </a:rPr>
              <a:t>(</a:t>
            </a:r>
            <a:r>
              <a:rPr lang="en-US" sz="2400" baseline="30000">
                <a:ea typeface="+mn-lt"/>
                <a:cs typeface="+mn-lt"/>
              </a:rPr>
              <a:t>238</a:t>
            </a:r>
            <a:r>
              <a:rPr lang="en-US" sz="2400">
                <a:ea typeface="+mn-lt"/>
                <a:cs typeface="+mn-lt"/>
              </a:rPr>
              <a:t>U) = 238.050784 u</a:t>
            </a:r>
            <a:endParaRPr lang="en-US"/>
          </a:p>
          <a:p>
            <a:r>
              <a:rPr lang="en-US" sz="2400" i="1">
                <a:ea typeface="+mn-lt"/>
                <a:cs typeface="+mn-lt"/>
              </a:rPr>
              <a:t>m</a:t>
            </a:r>
            <a:r>
              <a:rPr lang="en-US" sz="2400">
                <a:ea typeface="+mn-lt"/>
                <a:cs typeface="+mn-lt"/>
              </a:rPr>
              <a:t>(</a:t>
            </a:r>
            <a:r>
              <a:rPr lang="en-US" sz="2400" baseline="30000">
                <a:ea typeface="+mn-lt"/>
                <a:cs typeface="+mn-lt"/>
              </a:rPr>
              <a:t>95</a:t>
            </a:r>
            <a:r>
              <a:rPr lang="en-US" sz="2400">
                <a:ea typeface="+mn-lt"/>
                <a:cs typeface="+mn-lt"/>
              </a:rPr>
              <a:t>Sr) = 94.919388 u</a:t>
            </a:r>
            <a:endParaRPr lang="en-US"/>
          </a:p>
          <a:p>
            <a:r>
              <a:rPr lang="en-US" sz="2400" i="1">
                <a:ea typeface="+mn-lt"/>
                <a:cs typeface="+mn-lt"/>
              </a:rPr>
              <a:t>m</a:t>
            </a:r>
            <a:r>
              <a:rPr lang="en-US" sz="2400">
                <a:ea typeface="+mn-lt"/>
                <a:cs typeface="+mn-lt"/>
              </a:rPr>
              <a:t>(</a:t>
            </a:r>
            <a:r>
              <a:rPr lang="en-US" sz="2400" baseline="30000">
                <a:ea typeface="+mn-lt"/>
                <a:cs typeface="+mn-lt"/>
              </a:rPr>
              <a:t>140</a:t>
            </a:r>
            <a:r>
              <a:rPr lang="en-US" sz="2400">
                <a:ea typeface="+mn-lt"/>
                <a:cs typeface="+mn-lt"/>
              </a:rPr>
              <a:t>Xe) = 139.921610 u</a:t>
            </a:r>
            <a:endParaRPr lang="en-US"/>
          </a:p>
          <a:p>
            <a:r>
              <a:rPr lang="en-US" sz="2400" i="1">
                <a:ea typeface="+mn-lt"/>
                <a:cs typeface="+mn-lt"/>
              </a:rPr>
              <a:t>m</a:t>
            </a:r>
            <a:r>
              <a:rPr lang="en-US" sz="2400">
                <a:ea typeface="+mn-lt"/>
                <a:cs typeface="+mn-lt"/>
              </a:rPr>
              <a:t>(</a:t>
            </a:r>
            <a:r>
              <a:rPr lang="en-US" sz="2400" i="1">
                <a:ea typeface="+mn-lt"/>
                <a:cs typeface="+mn-lt"/>
              </a:rPr>
              <a:t>n</a:t>
            </a:r>
            <a:r>
              <a:rPr lang="en-US" sz="2400">
                <a:ea typeface="+mn-lt"/>
                <a:cs typeface="+mn-lt"/>
              </a:rPr>
              <a:t>) =1.008665 u</a:t>
            </a:r>
            <a:endParaRPr lang="en-US"/>
          </a:p>
          <a:p>
            <a:endParaRPr lang="en-US" sz="2400" dirty="0">
              <a:solidFill>
                <a:srgbClr val="000000"/>
              </a:solidFill>
              <a:cs typeface="Calibri"/>
            </a:endParaRPr>
          </a:p>
        </p:txBody>
      </p:sp>
    </p:spTree>
    <p:extLst>
      <p:ext uri="{BB962C8B-B14F-4D97-AF65-F5344CB8AC3E}">
        <p14:creationId xmlns:p14="http://schemas.microsoft.com/office/powerpoint/2010/main" val="1455866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D290B0-7CFE-40CB-9A91-1B2FC169A6AD}"/>
              </a:ext>
            </a:extLst>
          </p:cNvPr>
          <p:cNvSpPr txBox="1"/>
          <p:nvPr/>
        </p:nvSpPr>
        <p:spPr>
          <a:xfrm>
            <a:off x="303680" y="219635"/>
            <a:ext cx="27432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000">
                <a:solidFill>
                  <a:schemeClr val="bg1"/>
                </a:solidFill>
                <a:latin typeface="Arial"/>
                <a:cs typeface="Arial"/>
              </a:rPr>
              <a:t>Sources </a:t>
            </a:r>
          </a:p>
        </p:txBody>
      </p:sp>
      <p:sp>
        <p:nvSpPr>
          <p:cNvPr id="6" name="TextBox 5">
            <a:extLst>
              <a:ext uri="{FF2B5EF4-FFF2-40B4-BE49-F238E27FC236}">
                <a16:creationId xmlns:a16="http://schemas.microsoft.com/office/drawing/2014/main" id="{33894A1D-000C-4CB9-8719-B3419DB551FC}"/>
              </a:ext>
            </a:extLst>
          </p:cNvPr>
          <p:cNvSpPr txBox="1"/>
          <p:nvPr/>
        </p:nvSpPr>
        <p:spPr>
          <a:xfrm>
            <a:off x="443753" y="1149723"/>
            <a:ext cx="1053128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Times"/>
                <a:cs typeface="Times New Roman"/>
              </a:rPr>
              <a:t>1) “U.S. Energy Information Administration - EIA - Independent Statistics and Analysis.” </a:t>
            </a:r>
            <a:r>
              <a:rPr lang="en-US" i="1">
                <a:solidFill>
                  <a:schemeClr val="bg1"/>
                </a:solidFill>
                <a:latin typeface="Times"/>
                <a:cs typeface="Times New Roman"/>
              </a:rPr>
              <a:t>Nuclear Explained - U.S. Energy Information Administration (EIA)</a:t>
            </a:r>
            <a:r>
              <a:rPr lang="en-US">
                <a:solidFill>
                  <a:schemeClr val="bg1"/>
                </a:solidFill>
                <a:latin typeface="Times"/>
                <a:cs typeface="Times New Roman"/>
              </a:rPr>
              <a:t>, </a:t>
            </a:r>
            <a:r>
              <a:rPr lang="en-US" dirty="0">
                <a:solidFill>
                  <a:schemeClr val="bg1"/>
                </a:solidFill>
                <a:latin typeface="Times"/>
                <a:cs typeface="Times New Roman"/>
                <a:hlinkClick r:id="rId2"/>
              </a:rPr>
              <a:t>www.eia.gov/energyexplained/nuclear/</a:t>
            </a:r>
            <a:r>
              <a:rPr lang="en-US">
                <a:solidFill>
                  <a:schemeClr val="bg1"/>
                </a:solidFill>
                <a:latin typeface="Times"/>
                <a:cs typeface="Times New Roman"/>
              </a:rPr>
              <a:t>.</a:t>
            </a:r>
          </a:p>
          <a:p>
            <a:endParaRPr lang="en-US" dirty="0">
              <a:solidFill>
                <a:schemeClr val="bg1"/>
              </a:solidFill>
              <a:latin typeface="Times"/>
              <a:cs typeface="Times New Roman"/>
            </a:endParaRPr>
          </a:p>
          <a:p>
            <a:r>
              <a:rPr lang="en-US">
                <a:solidFill>
                  <a:schemeClr val="bg1"/>
                </a:solidFill>
                <a:latin typeface="Times"/>
                <a:cs typeface="Times New Roman"/>
              </a:rPr>
              <a:t>2)</a:t>
            </a:r>
            <a:r>
              <a:rPr lang="en-US" i="1">
                <a:solidFill>
                  <a:schemeClr val="bg1"/>
                </a:solidFill>
                <a:latin typeface="Times"/>
                <a:ea typeface="+mn-lt"/>
                <a:cs typeface="+mn-lt"/>
              </a:rPr>
              <a:t>Thorium - World Nuclear Association</a:t>
            </a:r>
            <a:r>
              <a:rPr lang="en-US">
                <a:solidFill>
                  <a:schemeClr val="bg1"/>
                </a:solidFill>
                <a:latin typeface="Times"/>
                <a:ea typeface="+mn-lt"/>
                <a:cs typeface="+mn-lt"/>
              </a:rPr>
              <a:t>, </a:t>
            </a:r>
            <a:r>
              <a:rPr lang="en-US" dirty="0">
                <a:solidFill>
                  <a:schemeClr val="bg1"/>
                </a:solidFill>
                <a:latin typeface="Times"/>
                <a:ea typeface="+mn-lt"/>
                <a:cs typeface="+mn-lt"/>
                <a:hlinkClick r:id="rId3"/>
              </a:rPr>
              <a:t>www.world-nuclear.org/information-library/current-and-future-generation/thorium.aspx</a:t>
            </a:r>
            <a:r>
              <a:rPr lang="en-US">
                <a:solidFill>
                  <a:schemeClr val="bg1"/>
                </a:solidFill>
                <a:latin typeface="Times"/>
                <a:ea typeface="+mn-lt"/>
                <a:cs typeface="+mn-lt"/>
              </a:rPr>
              <a:t>.</a:t>
            </a:r>
            <a:endParaRPr lang="en-US">
              <a:solidFill>
                <a:schemeClr val="bg1"/>
              </a:solidFill>
              <a:latin typeface="Times"/>
              <a:cs typeface="Times New Roman"/>
            </a:endParaRPr>
          </a:p>
          <a:p>
            <a:endParaRPr lang="en-US" dirty="0">
              <a:solidFill>
                <a:schemeClr val="bg1"/>
              </a:solidFill>
              <a:latin typeface="Times"/>
              <a:cs typeface="Calibri"/>
            </a:endParaRPr>
          </a:p>
          <a:p>
            <a:r>
              <a:rPr lang="en-US">
                <a:solidFill>
                  <a:schemeClr val="bg1"/>
                </a:solidFill>
                <a:latin typeface="Times"/>
                <a:cs typeface="Calibri"/>
              </a:rPr>
              <a:t>3) </a:t>
            </a:r>
            <a:r>
              <a:rPr lang="en-US">
                <a:solidFill>
                  <a:schemeClr val="bg1"/>
                </a:solidFill>
                <a:latin typeface="Times"/>
                <a:ea typeface="+mn-lt"/>
                <a:cs typeface="+mn-lt"/>
              </a:rPr>
              <a:t>“Three Mile Island Accident.” </a:t>
            </a:r>
            <a:r>
              <a:rPr lang="en-US" i="1">
                <a:solidFill>
                  <a:schemeClr val="bg1"/>
                </a:solidFill>
                <a:latin typeface="Times"/>
                <a:ea typeface="+mn-lt"/>
                <a:cs typeface="+mn-lt"/>
              </a:rPr>
              <a:t>Three Mile Island Accident</a:t>
            </a:r>
            <a:r>
              <a:rPr lang="en-US">
                <a:solidFill>
                  <a:schemeClr val="bg1"/>
                </a:solidFill>
                <a:latin typeface="Times"/>
                <a:ea typeface="+mn-lt"/>
                <a:cs typeface="+mn-lt"/>
              </a:rPr>
              <a:t>, hcrusanthreemileislandaccident.weebly.com/.</a:t>
            </a:r>
            <a:endParaRPr lang="en-US">
              <a:solidFill>
                <a:schemeClr val="bg1"/>
              </a:solidFill>
              <a:latin typeface="Times"/>
              <a:cs typeface="Calibri"/>
            </a:endParaRPr>
          </a:p>
          <a:p>
            <a:endParaRPr lang="en-US" dirty="0">
              <a:solidFill>
                <a:schemeClr val="bg1"/>
              </a:solidFill>
              <a:latin typeface="Calibri"/>
              <a:cs typeface="Calibri"/>
            </a:endParaRPr>
          </a:p>
          <a:p>
            <a:endParaRPr lang="en-US" dirty="0">
              <a:solidFill>
                <a:schemeClr val="bg1"/>
              </a:solidFill>
              <a:latin typeface="Calibri"/>
              <a:cs typeface="Calibri"/>
            </a:endParaRPr>
          </a:p>
          <a:p>
            <a:endParaRPr lang="en-US" dirty="0">
              <a:solidFill>
                <a:schemeClr val="bg1"/>
              </a:solidFill>
              <a:latin typeface="Calibri"/>
              <a:cs typeface="Calibri"/>
            </a:endParaRPr>
          </a:p>
          <a:p>
            <a:endParaRPr lang="en-US" dirty="0">
              <a:solidFill>
                <a:schemeClr val="bg1"/>
              </a:solidFill>
              <a:latin typeface="-apple-system"/>
              <a:cs typeface="Times New Roman"/>
            </a:endParaRPr>
          </a:p>
          <a:p>
            <a:endParaRPr lang="en-US" dirty="0">
              <a:solidFill>
                <a:schemeClr val="bg1"/>
              </a:solidFill>
              <a:latin typeface="Times New Roman"/>
              <a:cs typeface="Times New Roman"/>
            </a:endParaRPr>
          </a:p>
        </p:txBody>
      </p:sp>
    </p:spTree>
    <p:extLst>
      <p:ext uri="{BB962C8B-B14F-4D97-AF65-F5344CB8AC3E}">
        <p14:creationId xmlns:p14="http://schemas.microsoft.com/office/powerpoint/2010/main" val="414679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descr="A close up of text on a black background&#10;&#10;Description generated with high confidence">
            <a:extLst>
              <a:ext uri="{FF2B5EF4-FFF2-40B4-BE49-F238E27FC236}">
                <a16:creationId xmlns:a16="http://schemas.microsoft.com/office/drawing/2014/main" id="{2A5DA14E-7F04-43A5-A29A-FCF4E3753001}"/>
              </a:ext>
            </a:extLst>
          </p:cNvPr>
          <p:cNvPicPr>
            <a:picLocks noChangeAspect="1"/>
          </p:cNvPicPr>
          <p:nvPr/>
        </p:nvPicPr>
        <p:blipFill>
          <a:blip r:embed="rId2"/>
          <a:stretch>
            <a:fillRect/>
          </a:stretch>
        </p:blipFill>
        <p:spPr>
          <a:xfrm>
            <a:off x="5033497" y="308941"/>
            <a:ext cx="6531722" cy="6239651"/>
          </a:xfrm>
          <a:prstGeom prst="rect">
            <a:avLst/>
          </a:prstGeom>
        </p:spPr>
      </p:pic>
      <p:sp>
        <p:nvSpPr>
          <p:cNvPr id="3" name="TextBox 2">
            <a:extLst>
              <a:ext uri="{FF2B5EF4-FFF2-40B4-BE49-F238E27FC236}">
                <a16:creationId xmlns:a16="http://schemas.microsoft.com/office/drawing/2014/main" id="{F210253D-A248-42B3-B159-539B0FAD8EA2}"/>
              </a:ext>
            </a:extLst>
          </p:cNvPr>
          <p:cNvSpPr txBox="1"/>
          <p:nvPr/>
        </p:nvSpPr>
        <p:spPr>
          <a:xfrm>
            <a:off x="-96931" y="1970553"/>
            <a:ext cx="536537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0" b="1" dirty="0">
                <a:solidFill>
                  <a:schemeClr val="bg1"/>
                </a:solidFill>
                <a:latin typeface="Century Gothic"/>
                <a:cs typeface="Calibri"/>
              </a:rPr>
              <a:t>Sankey Diagram </a:t>
            </a:r>
          </a:p>
        </p:txBody>
      </p:sp>
    </p:spTree>
    <p:extLst>
      <p:ext uri="{BB962C8B-B14F-4D97-AF65-F5344CB8AC3E}">
        <p14:creationId xmlns:p14="http://schemas.microsoft.com/office/powerpoint/2010/main" val="612623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3" descr="A body of water with a city in the night sky&#10;&#10;Description generated with high confidence">
            <a:extLst>
              <a:ext uri="{FF2B5EF4-FFF2-40B4-BE49-F238E27FC236}">
                <a16:creationId xmlns:a16="http://schemas.microsoft.com/office/drawing/2014/main" id="{BDCF9453-B10C-48C0-8E98-25BA41F08B7A}"/>
              </a:ext>
            </a:extLst>
          </p:cNvPr>
          <p:cNvPicPr>
            <a:picLocks noChangeAspect="1"/>
          </p:cNvPicPr>
          <p:nvPr/>
        </p:nvPicPr>
        <p:blipFill rotWithShape="1">
          <a:blip r:embed="rId2">
            <a:alphaModFix amt="35000"/>
          </a:blip>
          <a:srcRect t="25519"/>
          <a:stretch/>
        </p:blipFill>
        <p:spPr>
          <a:xfrm>
            <a:off x="-1" y="-30"/>
            <a:ext cx="12192000" cy="6855958"/>
          </a:xfrm>
          <a:prstGeom prst="rect">
            <a:avLst/>
          </a:prstGeom>
        </p:spPr>
      </p:pic>
      <p:sp>
        <p:nvSpPr>
          <p:cNvPr id="6" name="TextBox 5">
            <a:extLst>
              <a:ext uri="{FF2B5EF4-FFF2-40B4-BE49-F238E27FC236}">
                <a16:creationId xmlns:a16="http://schemas.microsoft.com/office/drawing/2014/main" id="{772E429F-5A91-47CE-8C4C-EAA24F762E1B}"/>
              </a:ext>
            </a:extLst>
          </p:cNvPr>
          <p:cNvSpPr txBox="1"/>
          <p:nvPr/>
        </p:nvSpPr>
        <p:spPr>
          <a:xfrm>
            <a:off x="-870" y="138388"/>
            <a:ext cx="11479646" cy="207633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ct val="0"/>
              </a:spcBef>
              <a:spcAft>
                <a:spcPts val="600"/>
              </a:spcAft>
            </a:pPr>
            <a:r>
              <a:rPr lang="en-US" sz="3000" b="1" kern="1200">
                <a:latin typeface="Century Gothic"/>
                <a:ea typeface="+mj-ea"/>
                <a:cs typeface="+mj-cs"/>
              </a:rPr>
              <a:t>Nuclear energy --&gt;  Thermal energy--&gt;Electricity</a:t>
            </a:r>
            <a:endParaRPr lang="en-US" sz="3000" b="1" kern="1200" dirty="0">
              <a:latin typeface="Century Gothic"/>
              <a:ea typeface="+mj-ea"/>
              <a:cs typeface="+mj-cs"/>
            </a:endParaRPr>
          </a:p>
          <a:p>
            <a:pPr>
              <a:lnSpc>
                <a:spcPct val="90000"/>
              </a:lnSpc>
              <a:spcBef>
                <a:spcPct val="0"/>
              </a:spcBef>
              <a:spcAft>
                <a:spcPts val="600"/>
              </a:spcAft>
            </a:pPr>
            <a:endParaRPr lang="en-US" sz="3000" b="1" kern="1200" dirty="0">
              <a:latin typeface="Century Gothic"/>
              <a:ea typeface="+mj-ea"/>
              <a:cs typeface="+mj-cs"/>
            </a:endParaRPr>
          </a:p>
        </p:txBody>
      </p:sp>
      <p:sp>
        <p:nvSpPr>
          <p:cNvPr id="25" name="Freeform: Shape 24">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5" descr="A picture containing table, cake, air, clock&#10;&#10;Description generated with very high confidence">
            <a:extLst>
              <a:ext uri="{FF2B5EF4-FFF2-40B4-BE49-F238E27FC236}">
                <a16:creationId xmlns:a16="http://schemas.microsoft.com/office/drawing/2014/main" id="{3C603F71-6C30-49AE-BF21-31FBBC61B28C}"/>
              </a:ext>
            </a:extLst>
          </p:cNvPr>
          <p:cNvPicPr>
            <a:picLocks noChangeAspect="1"/>
          </p:cNvPicPr>
          <p:nvPr/>
        </p:nvPicPr>
        <p:blipFill rotWithShape="1">
          <a:blip r:embed="rId3"/>
          <a:srcRect l="18214" r="19228"/>
          <a:stretch/>
        </p:blipFill>
        <p:spPr>
          <a:xfrm>
            <a:off x="6054703" y="763318"/>
            <a:ext cx="5823532" cy="5960240"/>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17" name="TextBox 16">
            <a:extLst>
              <a:ext uri="{FF2B5EF4-FFF2-40B4-BE49-F238E27FC236}">
                <a16:creationId xmlns:a16="http://schemas.microsoft.com/office/drawing/2014/main" id="{3732D16F-E053-4C1F-BC6F-F01B85F1D57D}"/>
              </a:ext>
            </a:extLst>
          </p:cNvPr>
          <p:cNvSpPr txBox="1"/>
          <p:nvPr/>
        </p:nvSpPr>
        <p:spPr>
          <a:xfrm>
            <a:off x="34738" y="841562"/>
            <a:ext cx="5701552"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FFFFFF"/>
                </a:solidFill>
                <a:latin typeface="Century Gothic"/>
                <a:cs typeface="Arial"/>
              </a:rPr>
              <a:t>Basic process- uranium 235 is used to start a chain reaction, neutrons collide with particles in the moderator, kinetic energy turns into thermal energy. That energy is used to turn water into steam, the steam spins and turbine and creates electricity</a:t>
            </a:r>
          </a:p>
          <a:p>
            <a:endParaRPr lang="en-US" sz="2000" dirty="0">
              <a:solidFill>
                <a:srgbClr val="FFFFFF"/>
              </a:solidFill>
              <a:latin typeface="Century Gothic"/>
              <a:cs typeface="Arial"/>
            </a:endParaRPr>
          </a:p>
          <a:p>
            <a:r>
              <a:rPr lang="en-US" sz="2000">
                <a:ea typeface="+mn-lt"/>
                <a:cs typeface="+mn-lt"/>
              </a:rPr>
              <a:t>U-235 is the isotope used to start the chain reaction</a:t>
            </a:r>
            <a:endParaRPr lang="en-US"/>
          </a:p>
          <a:p>
            <a:endParaRPr lang="en-US" sz="2000" dirty="0">
              <a:solidFill>
                <a:srgbClr val="FFFFFF"/>
              </a:solidFill>
              <a:latin typeface="Century Gothic"/>
              <a:cs typeface="Arial"/>
            </a:endParaRPr>
          </a:p>
        </p:txBody>
      </p:sp>
    </p:spTree>
    <p:extLst>
      <p:ext uri="{BB962C8B-B14F-4D97-AF65-F5344CB8AC3E}">
        <p14:creationId xmlns:p14="http://schemas.microsoft.com/office/powerpoint/2010/main" val="219964375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drawing&#10;&#10;Description generated with very high confidence">
            <a:extLst>
              <a:ext uri="{FF2B5EF4-FFF2-40B4-BE49-F238E27FC236}">
                <a16:creationId xmlns:a16="http://schemas.microsoft.com/office/drawing/2014/main" id="{970E9BB9-9481-42C1-A402-694A8C58E167}"/>
              </a:ext>
            </a:extLst>
          </p:cNvPr>
          <p:cNvPicPr>
            <a:picLocks noChangeAspect="1"/>
          </p:cNvPicPr>
          <p:nvPr/>
        </p:nvPicPr>
        <p:blipFill rotWithShape="1">
          <a:blip r:embed="rId2"/>
          <a:srcRect r="1334"/>
          <a:stretch/>
        </p:blipFill>
        <p:spPr>
          <a:xfrm>
            <a:off x="20" y="10"/>
            <a:ext cx="12191675" cy="6857990"/>
          </a:xfrm>
          <a:prstGeom prst="rect">
            <a:avLst/>
          </a:prstGeom>
        </p:spPr>
      </p:pic>
      <p:sp>
        <p:nvSpPr>
          <p:cNvPr id="2" name="TextBox 1">
            <a:extLst>
              <a:ext uri="{FF2B5EF4-FFF2-40B4-BE49-F238E27FC236}">
                <a16:creationId xmlns:a16="http://schemas.microsoft.com/office/drawing/2014/main" id="{EE5A04AB-8C42-4232-AFEF-323F8E456849}"/>
              </a:ext>
            </a:extLst>
          </p:cNvPr>
          <p:cNvSpPr txBox="1"/>
          <p:nvPr/>
        </p:nvSpPr>
        <p:spPr>
          <a:xfrm>
            <a:off x="499783" y="393328"/>
            <a:ext cx="573517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latin typeface="Century Gothic"/>
                <a:cs typeface="Arial"/>
              </a:rPr>
              <a:t>The control robs absorb neutrons to control the reactions. Too few and the reaction stops. Too many and it goes out of control</a:t>
            </a:r>
          </a:p>
          <a:p>
            <a:r>
              <a:rPr lang="en-US" sz="2000">
                <a:solidFill>
                  <a:schemeClr val="bg1"/>
                </a:solidFill>
                <a:latin typeface="Century Gothic"/>
                <a:cs typeface="Arial"/>
              </a:rPr>
              <a:t>The uranium is kept in the fuel rods</a:t>
            </a:r>
          </a:p>
        </p:txBody>
      </p:sp>
    </p:spTree>
    <p:extLst>
      <p:ext uri="{BB962C8B-B14F-4D97-AF65-F5344CB8AC3E}">
        <p14:creationId xmlns:p14="http://schemas.microsoft.com/office/powerpoint/2010/main" val="3961562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5C956CA-A8FB-4F91-A258-FBE459CD9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A group of people on a beach&#10;&#10;Description generated with high confidence">
            <a:extLst>
              <a:ext uri="{FF2B5EF4-FFF2-40B4-BE49-F238E27FC236}">
                <a16:creationId xmlns:a16="http://schemas.microsoft.com/office/drawing/2014/main" id="{575D01AC-7BA5-4BA9-8987-09879484C34E}"/>
              </a:ext>
            </a:extLst>
          </p:cNvPr>
          <p:cNvPicPr>
            <a:picLocks noChangeAspect="1"/>
          </p:cNvPicPr>
          <p:nvPr/>
        </p:nvPicPr>
        <p:blipFill rotWithShape="1">
          <a:blip r:embed="rId2"/>
          <a:srcRect t="31499" r="2" b="14593"/>
          <a:stretch/>
        </p:blipFill>
        <p:spPr>
          <a:xfrm>
            <a:off x="5546558" y="-1"/>
            <a:ext cx="6645441" cy="2391331"/>
          </a:xfrm>
          <a:prstGeom prst="rect">
            <a:avLst/>
          </a:prstGeom>
        </p:spPr>
      </p:pic>
      <p:pic>
        <p:nvPicPr>
          <p:cNvPr id="5" name="Picture 5" descr="A picture containing grass, outdoor, field, green&#10;&#10;Description generated with very high confidence">
            <a:extLst>
              <a:ext uri="{FF2B5EF4-FFF2-40B4-BE49-F238E27FC236}">
                <a16:creationId xmlns:a16="http://schemas.microsoft.com/office/drawing/2014/main" id="{B0231E8B-9CCB-496F-BFEF-44984FC3DC79}"/>
              </a:ext>
            </a:extLst>
          </p:cNvPr>
          <p:cNvPicPr>
            <a:picLocks noChangeAspect="1"/>
          </p:cNvPicPr>
          <p:nvPr/>
        </p:nvPicPr>
        <p:blipFill rotWithShape="1">
          <a:blip r:embed="rId3"/>
          <a:srcRect t="9710" r="2" b="2143"/>
          <a:stretch/>
        </p:blipFill>
        <p:spPr>
          <a:xfrm>
            <a:off x="5546558" y="2380131"/>
            <a:ext cx="6645441" cy="4466657"/>
          </a:xfrm>
          <a:prstGeom prst="rect">
            <a:avLst/>
          </a:prstGeom>
        </p:spPr>
      </p:pic>
      <p:sp>
        <p:nvSpPr>
          <p:cNvPr id="22" name="Rectangle 21">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6C987F-4BB0-4A43-BCFB-C68E71D76A01}"/>
              </a:ext>
            </a:extLst>
          </p:cNvPr>
          <p:cNvSpPr>
            <a:spLocks noGrp="1"/>
          </p:cNvSpPr>
          <p:nvPr>
            <p:ph type="title"/>
          </p:nvPr>
        </p:nvSpPr>
        <p:spPr>
          <a:xfrm>
            <a:off x="941138" y="910430"/>
            <a:ext cx="7443100" cy="1466455"/>
          </a:xfrm>
        </p:spPr>
        <p:txBody>
          <a:bodyPr vert="horz" lIns="91440" tIns="45720" rIns="91440" bIns="45720" rtlCol="0" anchor="b">
            <a:noAutofit/>
          </a:bodyPr>
          <a:lstStyle/>
          <a:p>
            <a:r>
              <a:rPr lang="en-US" sz="8000" b="1" dirty="0">
                <a:solidFill>
                  <a:schemeClr val="bg1"/>
                </a:solidFill>
                <a:latin typeface="Century Gothic"/>
                <a:cs typeface="Calibri Light"/>
              </a:rPr>
              <a:t>ADVANTAGES </a:t>
            </a:r>
          </a:p>
        </p:txBody>
      </p:sp>
      <p:cxnSp>
        <p:nvCxnSpPr>
          <p:cNvPr id="24" name="Straight Connector 23">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87669" y="2397906"/>
            <a:ext cx="110043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919129A1-6AA1-41B4-AE0B-03B65C0A2164}"/>
              </a:ext>
            </a:extLst>
          </p:cNvPr>
          <p:cNvSpPr>
            <a:spLocks noGrp="1"/>
          </p:cNvSpPr>
          <p:nvPr/>
        </p:nvSpPr>
        <p:spPr>
          <a:xfrm>
            <a:off x="862697" y="2592933"/>
            <a:ext cx="4641631" cy="301584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solidFill>
                <a:latin typeface="Calibri"/>
                <a:cs typeface="Calibri"/>
              </a:rPr>
              <a:t>High power output </a:t>
            </a:r>
          </a:p>
          <a:p>
            <a:r>
              <a:rPr lang="en-US" sz="2000" dirty="0">
                <a:solidFill>
                  <a:schemeClr val="bg1"/>
                </a:solidFill>
                <a:latin typeface="Calibri"/>
                <a:cs typeface="Calibri"/>
              </a:rPr>
              <a:t>Large reserves of nuclear fuels </a:t>
            </a:r>
          </a:p>
          <a:p>
            <a:r>
              <a:rPr lang="en-US" sz="2000" dirty="0">
                <a:solidFill>
                  <a:schemeClr val="bg1"/>
                </a:solidFill>
                <a:latin typeface="Calibri"/>
                <a:cs typeface="Calibri"/>
              </a:rPr>
              <a:t>Nuclear power stations do not produce greenhouse gases </a:t>
            </a:r>
          </a:p>
          <a:p>
            <a:pPr marL="0"/>
            <a:endParaRPr lang="en-US" sz="2000">
              <a:solidFill>
                <a:schemeClr val="bg1"/>
              </a:solidFill>
            </a:endParaRPr>
          </a:p>
        </p:txBody>
      </p:sp>
    </p:spTree>
    <p:extLst>
      <p:ext uri="{BB962C8B-B14F-4D97-AF65-F5344CB8AC3E}">
        <p14:creationId xmlns:p14="http://schemas.microsoft.com/office/powerpoint/2010/main" val="3253646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descr="A picture containing outdoor, bomb, water, man&#10;&#10;Description generated with very high confidence">
            <a:extLst>
              <a:ext uri="{FF2B5EF4-FFF2-40B4-BE49-F238E27FC236}">
                <a16:creationId xmlns:a16="http://schemas.microsoft.com/office/drawing/2014/main" id="{6FEC7544-6D42-47C6-82A7-57117B2E8F27}"/>
              </a:ext>
            </a:extLst>
          </p:cNvPr>
          <p:cNvPicPr>
            <a:picLocks noChangeAspect="1"/>
          </p:cNvPicPr>
          <p:nvPr/>
        </p:nvPicPr>
        <p:blipFill rotWithShape="1">
          <a:blip r:embed="rId2"/>
          <a:srcRect t="3742" r="2" b="19949"/>
          <a:stretch/>
        </p:blipFill>
        <p:spPr>
          <a:xfrm>
            <a:off x="6771119" y="523805"/>
            <a:ext cx="5420880" cy="2757819"/>
          </a:xfrm>
          <a:custGeom>
            <a:avLst/>
            <a:gdLst/>
            <a:ahLst/>
            <a:cxnLst/>
            <a:rect l="l" t="t" r="r" b="b"/>
            <a:pathLst>
              <a:path w="5420880" h="2757819">
                <a:moveTo>
                  <a:pt x="1277860" y="0"/>
                </a:moveTo>
                <a:lnTo>
                  <a:pt x="5420880" y="0"/>
                </a:lnTo>
                <a:lnTo>
                  <a:pt x="5420880" y="2757819"/>
                </a:lnTo>
                <a:lnTo>
                  <a:pt x="0" y="2757819"/>
                </a:lnTo>
                <a:close/>
              </a:path>
            </a:pathLst>
          </a:custGeom>
        </p:spPr>
      </p:pic>
      <p:sp>
        <p:nvSpPr>
          <p:cNvPr id="20" name="Freeform: Shape 19">
            <a:extLst>
              <a:ext uri="{FF2B5EF4-FFF2-40B4-BE49-F238E27FC236}">
                <a16:creationId xmlns:a16="http://schemas.microsoft.com/office/drawing/2014/main" id="{3FE0E660-DA7A-4E39-8C53-4079A7C2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3805"/>
            <a:ext cx="7800441" cy="5696020"/>
          </a:xfrm>
          <a:custGeom>
            <a:avLst/>
            <a:gdLst>
              <a:gd name="connsiteX0" fmla="*/ 0 w 7800441"/>
              <a:gd name="connsiteY0" fmla="*/ 0 h 5696020"/>
              <a:gd name="connsiteX1" fmla="*/ 7800441 w 7800441"/>
              <a:gd name="connsiteY1" fmla="*/ 0 h 5696020"/>
              <a:gd name="connsiteX2" fmla="*/ 5037161 w 7800441"/>
              <a:gd name="connsiteY2" fmla="*/ 5696020 h 5696020"/>
              <a:gd name="connsiteX3" fmla="*/ 0 w 7800441"/>
              <a:gd name="connsiteY3" fmla="*/ 5696020 h 5696020"/>
            </a:gdLst>
            <a:ahLst/>
            <a:cxnLst>
              <a:cxn ang="0">
                <a:pos x="connsiteX0" y="connsiteY0"/>
              </a:cxn>
              <a:cxn ang="0">
                <a:pos x="connsiteX1" y="connsiteY1"/>
              </a:cxn>
              <a:cxn ang="0">
                <a:pos x="connsiteX2" y="connsiteY2"/>
              </a:cxn>
              <a:cxn ang="0">
                <a:pos x="connsiteX3" y="connsiteY3"/>
              </a:cxn>
            </a:cxnLst>
            <a:rect l="l" t="t" r="r" b="b"/>
            <a:pathLst>
              <a:path w="7800441" h="5696020">
                <a:moveTo>
                  <a:pt x="0" y="0"/>
                </a:moveTo>
                <a:lnTo>
                  <a:pt x="7800441" y="0"/>
                </a:lnTo>
                <a:lnTo>
                  <a:pt x="5037161" y="5696020"/>
                </a:lnTo>
                <a:lnTo>
                  <a:pt x="0" y="569602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00D86E13-90F1-4D86-A6B0-601328B58FDA}"/>
              </a:ext>
            </a:extLst>
          </p:cNvPr>
          <p:cNvSpPr>
            <a:spLocks noGrp="1"/>
          </p:cNvSpPr>
          <p:nvPr>
            <p:ph type="title"/>
          </p:nvPr>
        </p:nvSpPr>
        <p:spPr>
          <a:xfrm>
            <a:off x="642096" y="1413061"/>
            <a:ext cx="8630144" cy="1097280"/>
          </a:xfrm>
        </p:spPr>
        <p:txBody>
          <a:bodyPr>
            <a:noAutofit/>
          </a:bodyPr>
          <a:lstStyle/>
          <a:p>
            <a:r>
              <a:rPr lang="en-US" sz="8000" b="1">
                <a:solidFill>
                  <a:srgbClr val="FFFFFF"/>
                </a:solidFill>
                <a:latin typeface="Century Gothic"/>
                <a:cs typeface="Calibri Light"/>
              </a:rPr>
              <a:t>DISADVANTAGES</a:t>
            </a:r>
            <a:r>
              <a:rPr lang="en-US" sz="8000" b="1" dirty="0">
                <a:solidFill>
                  <a:srgbClr val="FFFFFF"/>
                </a:solidFill>
                <a:latin typeface="Century Gothic"/>
                <a:cs typeface="Calibri Light"/>
              </a:rPr>
              <a:t> </a:t>
            </a:r>
            <a:endParaRPr lang="en-US" sz="8000" b="1">
              <a:latin typeface="Century Gothic"/>
            </a:endParaRPr>
          </a:p>
        </p:txBody>
      </p:sp>
      <p:sp>
        <p:nvSpPr>
          <p:cNvPr id="3" name="Content Placeholder 2">
            <a:extLst>
              <a:ext uri="{FF2B5EF4-FFF2-40B4-BE49-F238E27FC236}">
                <a16:creationId xmlns:a16="http://schemas.microsoft.com/office/drawing/2014/main" id="{BCF24C14-CEBB-472B-BD52-969C16E10770}"/>
              </a:ext>
            </a:extLst>
          </p:cNvPr>
          <p:cNvSpPr>
            <a:spLocks noGrp="1"/>
          </p:cNvSpPr>
          <p:nvPr>
            <p:ph idx="1"/>
          </p:nvPr>
        </p:nvSpPr>
        <p:spPr>
          <a:xfrm>
            <a:off x="838201" y="2331720"/>
            <a:ext cx="2743918" cy="3547872"/>
          </a:xfrm>
        </p:spPr>
        <p:txBody>
          <a:bodyPr vert="horz" lIns="91440" tIns="45720" rIns="91440" bIns="45720" rtlCol="0" anchor="t">
            <a:normAutofit/>
          </a:bodyPr>
          <a:lstStyle/>
          <a:p>
            <a:r>
              <a:rPr lang="en-US" sz="2000">
                <a:solidFill>
                  <a:srgbClr val="FFFFFF"/>
                </a:solidFill>
                <a:cs typeface="Calibri"/>
              </a:rPr>
              <a:t>Radioactive waste products difficult to dispose of </a:t>
            </a:r>
          </a:p>
          <a:p>
            <a:r>
              <a:rPr lang="en-US" sz="2000">
                <a:solidFill>
                  <a:srgbClr val="FFFFFF"/>
                </a:solidFill>
                <a:cs typeface="Calibri"/>
              </a:rPr>
              <a:t>Major public health hazard should 'something go wrong'</a:t>
            </a:r>
          </a:p>
          <a:p>
            <a:r>
              <a:rPr lang="en-US" sz="2000">
                <a:solidFill>
                  <a:srgbClr val="FFFFFF"/>
                </a:solidFill>
                <a:cs typeface="Calibri"/>
              </a:rPr>
              <a:t>Problems associated with uranium mining </a:t>
            </a:r>
          </a:p>
          <a:p>
            <a:r>
              <a:rPr lang="en-US" sz="2000">
                <a:solidFill>
                  <a:srgbClr val="FFFFFF"/>
                </a:solidFill>
                <a:cs typeface="Calibri"/>
              </a:rPr>
              <a:t>Possibility of producing materials for nuclear weapons. </a:t>
            </a:r>
          </a:p>
        </p:txBody>
      </p:sp>
      <p:pic>
        <p:nvPicPr>
          <p:cNvPr id="5" name="Picture 6" descr="A picture containing indoor, yellow, can, filled&#10;&#10;Description generated with very high confidence">
            <a:extLst>
              <a:ext uri="{FF2B5EF4-FFF2-40B4-BE49-F238E27FC236}">
                <a16:creationId xmlns:a16="http://schemas.microsoft.com/office/drawing/2014/main" id="{F241598E-FE60-4712-B0AA-F501C625777A}"/>
              </a:ext>
            </a:extLst>
          </p:cNvPr>
          <p:cNvPicPr>
            <a:picLocks noChangeAspect="1"/>
          </p:cNvPicPr>
          <p:nvPr/>
        </p:nvPicPr>
        <p:blipFill rotWithShape="1">
          <a:blip r:embed="rId3"/>
          <a:srcRect t="1669" r="-1" b="1060"/>
          <a:stretch/>
        </p:blipFill>
        <p:spPr>
          <a:xfrm>
            <a:off x="4824693" y="3463056"/>
            <a:ext cx="5004810" cy="2756769"/>
          </a:xfrm>
          <a:custGeom>
            <a:avLst/>
            <a:gdLst/>
            <a:ahLst/>
            <a:cxnLst/>
            <a:rect l="l" t="t" r="r" b="b"/>
            <a:pathLst>
              <a:path w="4570758" h="2500884">
                <a:moveTo>
                  <a:pt x="1717230" y="0"/>
                </a:moveTo>
                <a:lnTo>
                  <a:pt x="4570758" y="0"/>
                </a:lnTo>
                <a:lnTo>
                  <a:pt x="3411951" y="2500884"/>
                </a:lnTo>
                <a:lnTo>
                  <a:pt x="3405728" y="2500884"/>
                </a:lnTo>
                <a:lnTo>
                  <a:pt x="2215937" y="2500884"/>
                </a:lnTo>
                <a:lnTo>
                  <a:pt x="565892" y="2500884"/>
                </a:lnTo>
                <a:lnTo>
                  <a:pt x="0" y="2500884"/>
                </a:lnTo>
                <a:lnTo>
                  <a:pt x="0" y="2500883"/>
                </a:lnTo>
                <a:lnTo>
                  <a:pt x="552186" y="2500883"/>
                </a:lnTo>
                <a:lnTo>
                  <a:pt x="558423" y="2500883"/>
                </a:lnTo>
                <a:close/>
              </a:path>
            </a:pathLst>
          </a:custGeom>
        </p:spPr>
      </p:pic>
      <p:pic>
        <p:nvPicPr>
          <p:cNvPr id="9" name="Picture 9" descr="A group of people posing for the camera&#10;&#10;Description generated with very high confidence">
            <a:extLst>
              <a:ext uri="{FF2B5EF4-FFF2-40B4-BE49-F238E27FC236}">
                <a16:creationId xmlns:a16="http://schemas.microsoft.com/office/drawing/2014/main" id="{2339F0E9-7898-4CA9-98A6-C1E0512BBF96}"/>
              </a:ext>
            </a:extLst>
          </p:cNvPr>
          <p:cNvPicPr>
            <a:picLocks noChangeAspect="1"/>
          </p:cNvPicPr>
          <p:nvPr/>
        </p:nvPicPr>
        <p:blipFill rotWithShape="1">
          <a:blip r:embed="rId4"/>
          <a:srcRect l="1407" r="15789" b="-3"/>
          <a:stretch/>
        </p:blipFill>
        <p:spPr>
          <a:xfrm>
            <a:off x="8133963" y="3463056"/>
            <a:ext cx="4058036" cy="2756769"/>
          </a:xfrm>
          <a:custGeom>
            <a:avLst/>
            <a:gdLst/>
            <a:ahLst/>
            <a:cxnLst/>
            <a:rect l="l" t="t" r="r" b="b"/>
            <a:pathLst>
              <a:path w="4058036" h="2756769">
                <a:moveTo>
                  <a:pt x="1892933" y="0"/>
                </a:moveTo>
                <a:lnTo>
                  <a:pt x="4058036" y="0"/>
                </a:lnTo>
                <a:lnTo>
                  <a:pt x="4058036" y="2756769"/>
                </a:lnTo>
                <a:lnTo>
                  <a:pt x="0" y="2756769"/>
                </a:lnTo>
                <a:lnTo>
                  <a:pt x="0" y="2756768"/>
                </a:lnTo>
                <a:lnTo>
                  <a:pt x="608684" y="2756768"/>
                </a:lnTo>
                <a:lnTo>
                  <a:pt x="615560" y="2756768"/>
                </a:lnTo>
                <a:close/>
              </a:path>
            </a:pathLst>
          </a:custGeom>
        </p:spPr>
      </p:pic>
      <p:cxnSp>
        <p:nvCxnSpPr>
          <p:cNvPr id="6" name="Straight Arrow Connector 5">
            <a:extLst>
              <a:ext uri="{FF2B5EF4-FFF2-40B4-BE49-F238E27FC236}">
                <a16:creationId xmlns:a16="http://schemas.microsoft.com/office/drawing/2014/main" id="{3E32D4BE-C126-482D-98D7-27FECFB2ADE0}"/>
              </a:ext>
            </a:extLst>
          </p:cNvPr>
          <p:cNvCxnSpPr/>
          <p:nvPr/>
        </p:nvCxnSpPr>
        <p:spPr>
          <a:xfrm flipV="1">
            <a:off x="842683" y="1868020"/>
            <a:ext cx="8572497" cy="39220"/>
          </a:xfrm>
          <a:prstGeom prst="straightConnector1">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1920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6" descr="A group of people standing in front of a crowd&#10;&#10;Description generated with very high confidence">
            <a:extLst>
              <a:ext uri="{FF2B5EF4-FFF2-40B4-BE49-F238E27FC236}">
                <a16:creationId xmlns:a16="http://schemas.microsoft.com/office/drawing/2014/main" id="{084B8373-0BD8-4ADE-83A0-12FF025EF16A}"/>
              </a:ext>
            </a:extLst>
          </p:cNvPr>
          <p:cNvPicPr>
            <a:picLocks noChangeAspect="1"/>
          </p:cNvPicPr>
          <p:nvPr/>
        </p:nvPicPr>
        <p:blipFill>
          <a:blip r:embed="rId2"/>
          <a:stretch>
            <a:fillRect/>
          </a:stretch>
        </p:blipFill>
        <p:spPr>
          <a:xfrm>
            <a:off x="78628" y="359803"/>
            <a:ext cx="3917950" cy="2209800"/>
          </a:xfrm>
          <a:prstGeom prst="rect">
            <a:avLst/>
          </a:prstGeom>
          <a:ln>
            <a:noFill/>
          </a:ln>
          <a:effectLst>
            <a:softEdge rad="112500"/>
          </a:effectLst>
        </p:spPr>
      </p:pic>
      <p:sp>
        <p:nvSpPr>
          <p:cNvPr id="22" name="Rectangle 21">
            <a:extLst>
              <a:ext uri="{FF2B5EF4-FFF2-40B4-BE49-F238E27FC236}">
                <a16:creationId xmlns:a16="http://schemas.microsoft.com/office/drawing/2014/main" id="{35C956CA-A8FB-4F91-A258-FBE459CD9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icture containing outdoor, snow, standing, mountain&#10;&#10;Description generated with very high confidence">
            <a:extLst>
              <a:ext uri="{FF2B5EF4-FFF2-40B4-BE49-F238E27FC236}">
                <a16:creationId xmlns:a16="http://schemas.microsoft.com/office/drawing/2014/main" id="{AA002071-AD54-4ACD-B1C3-4F261ED101FF}"/>
              </a:ext>
            </a:extLst>
          </p:cNvPr>
          <p:cNvPicPr>
            <a:picLocks noChangeAspect="1"/>
          </p:cNvPicPr>
          <p:nvPr/>
        </p:nvPicPr>
        <p:blipFill rotWithShape="1">
          <a:blip r:embed="rId3"/>
          <a:srcRect t="30372" r="2" b="13623"/>
          <a:stretch/>
        </p:blipFill>
        <p:spPr>
          <a:xfrm>
            <a:off x="4321849" y="4395039"/>
            <a:ext cx="7854275" cy="2589768"/>
          </a:xfrm>
          <a:prstGeom prst="rect">
            <a:avLst/>
          </a:prstGeom>
        </p:spPr>
      </p:pic>
      <p:pic>
        <p:nvPicPr>
          <p:cNvPr id="4" name="Picture 4" descr="A dog with smoke coming out of the water&#10;&#10;Description generated with high confidence">
            <a:extLst>
              <a:ext uri="{FF2B5EF4-FFF2-40B4-BE49-F238E27FC236}">
                <a16:creationId xmlns:a16="http://schemas.microsoft.com/office/drawing/2014/main" id="{144CAA40-3678-4E27-9D21-604733C4C0AF}"/>
              </a:ext>
            </a:extLst>
          </p:cNvPr>
          <p:cNvPicPr>
            <a:picLocks noChangeAspect="1"/>
          </p:cNvPicPr>
          <p:nvPr/>
        </p:nvPicPr>
        <p:blipFill rotWithShape="1">
          <a:blip r:embed="rId4"/>
          <a:srcRect t="9736" r="2" b="648"/>
          <a:stretch/>
        </p:blipFill>
        <p:spPr>
          <a:xfrm>
            <a:off x="3682178" y="-2054"/>
            <a:ext cx="8501882" cy="4399422"/>
          </a:xfrm>
          <a:prstGeom prst="rect">
            <a:avLst/>
          </a:prstGeom>
        </p:spPr>
      </p:pic>
      <p:sp>
        <p:nvSpPr>
          <p:cNvPr id="24" name="Rectangle 23">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90842C-B18E-478E-B752-6862956AA738}"/>
              </a:ext>
            </a:extLst>
          </p:cNvPr>
          <p:cNvSpPr>
            <a:spLocks noGrp="1"/>
          </p:cNvSpPr>
          <p:nvPr>
            <p:ph type="title"/>
          </p:nvPr>
        </p:nvSpPr>
        <p:spPr>
          <a:xfrm>
            <a:off x="4684838" y="1109803"/>
            <a:ext cx="7414619" cy="1472057"/>
          </a:xfrm>
        </p:spPr>
        <p:txBody>
          <a:bodyPr vert="horz" lIns="91440" tIns="45720" rIns="91440" bIns="45720" rtlCol="0" anchor="b">
            <a:noAutofit/>
          </a:bodyPr>
          <a:lstStyle/>
          <a:p>
            <a:r>
              <a:rPr lang="en-US" sz="8000" b="1" dirty="0">
                <a:solidFill>
                  <a:schemeClr val="bg1"/>
                </a:solidFill>
                <a:latin typeface="Century Gothic"/>
              </a:rPr>
              <a:t>Safety Issues </a:t>
            </a:r>
          </a:p>
        </p:txBody>
      </p:sp>
      <p:cxnSp>
        <p:nvCxnSpPr>
          <p:cNvPr id="26" name="Straight Connector 25">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87669" y="2397906"/>
            <a:ext cx="110043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Content Placeholder 18">
            <a:extLst>
              <a:ext uri="{FF2B5EF4-FFF2-40B4-BE49-F238E27FC236}">
                <a16:creationId xmlns:a16="http://schemas.microsoft.com/office/drawing/2014/main" id="{F8C258DB-6A81-4D93-A451-9296A0F844EF}"/>
              </a:ext>
            </a:extLst>
          </p:cNvPr>
          <p:cNvSpPr>
            <a:spLocks noGrp="1"/>
          </p:cNvSpPr>
          <p:nvPr>
            <p:ph idx="1"/>
          </p:nvPr>
        </p:nvSpPr>
        <p:spPr>
          <a:xfrm>
            <a:off x="78286" y="54800"/>
            <a:ext cx="4641631" cy="466511"/>
          </a:xfrm>
        </p:spPr>
        <p:txBody>
          <a:bodyPr vert="horz" lIns="91440" tIns="45720" rIns="91440" bIns="45720" rtlCol="0" anchor="t">
            <a:noAutofit/>
          </a:bodyPr>
          <a:lstStyle/>
          <a:p>
            <a:pPr marL="0" indent="0">
              <a:buNone/>
            </a:pPr>
            <a:r>
              <a:rPr lang="en-US" sz="1800" b="1">
                <a:solidFill>
                  <a:schemeClr val="bg1"/>
                </a:solidFill>
                <a:latin typeface="Berlin Sans FB Demi"/>
                <a:cs typeface="Calibri"/>
              </a:rPr>
              <a:t>United States nuclear testing, 1946-1992</a:t>
            </a:r>
          </a:p>
          <a:p>
            <a:pPr marL="0" indent="0">
              <a:buNone/>
            </a:pPr>
            <a:endParaRPr lang="en-US" sz="1800" b="1" dirty="0">
              <a:solidFill>
                <a:schemeClr val="bg1"/>
              </a:solidFill>
              <a:latin typeface="Century Gothic"/>
              <a:cs typeface="Calibri"/>
            </a:endParaRPr>
          </a:p>
          <a:p>
            <a:pPr marL="0" indent="0">
              <a:buNone/>
            </a:pPr>
            <a:endParaRPr lang="en-US" sz="1800" b="1" dirty="0">
              <a:solidFill>
                <a:schemeClr val="bg1"/>
              </a:solidFill>
              <a:latin typeface="Century Gothic"/>
              <a:cs typeface="Calibri"/>
            </a:endParaRPr>
          </a:p>
        </p:txBody>
      </p:sp>
      <p:sp>
        <p:nvSpPr>
          <p:cNvPr id="3" name="TextBox 2">
            <a:extLst>
              <a:ext uri="{FF2B5EF4-FFF2-40B4-BE49-F238E27FC236}">
                <a16:creationId xmlns:a16="http://schemas.microsoft.com/office/drawing/2014/main" id="{F08C54EB-92F7-409E-82BE-04F6193949B8}"/>
              </a:ext>
            </a:extLst>
          </p:cNvPr>
          <p:cNvSpPr txBox="1"/>
          <p:nvPr/>
        </p:nvSpPr>
        <p:spPr>
          <a:xfrm>
            <a:off x="5054040" y="6371665"/>
            <a:ext cx="34211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Berlin Sans FB Demi"/>
              </a:rPr>
              <a:t>Chernobyl nuclear plant , 1986 </a:t>
            </a:r>
            <a:endParaRPr lang="en-US">
              <a:latin typeface="Berlin Sans FB Demi"/>
            </a:endParaRPr>
          </a:p>
        </p:txBody>
      </p:sp>
      <p:sp>
        <p:nvSpPr>
          <p:cNvPr id="5" name="TextBox 4">
            <a:extLst>
              <a:ext uri="{FF2B5EF4-FFF2-40B4-BE49-F238E27FC236}">
                <a16:creationId xmlns:a16="http://schemas.microsoft.com/office/drawing/2014/main" id="{5EA1E3E5-FE5E-44F5-9199-7A597DC45ED3}"/>
              </a:ext>
            </a:extLst>
          </p:cNvPr>
          <p:cNvSpPr txBox="1"/>
          <p:nvPr/>
        </p:nvSpPr>
        <p:spPr>
          <a:xfrm>
            <a:off x="4952719" y="57150"/>
            <a:ext cx="46145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Berlin Sans FB Demi"/>
              </a:rPr>
              <a:t>Fukushima Daiichi nuclear disaster , </a:t>
            </a:r>
            <a:r>
              <a:rPr lang="en-US">
                <a:solidFill>
                  <a:srgbClr val="FFFFFF"/>
                </a:solidFill>
                <a:latin typeface="Berlin Sans FB Demi"/>
                <a:cs typeface="Calibri"/>
              </a:rPr>
              <a:t>2011</a:t>
            </a:r>
            <a:r>
              <a:rPr lang="en-US" dirty="0">
                <a:latin typeface="Berlin Sans FB Demi"/>
                <a:cs typeface="Calibri"/>
              </a:rPr>
              <a:t>​</a:t>
            </a:r>
            <a:endParaRPr lang="en-US" dirty="0">
              <a:latin typeface="Berlin Sans FB Demi"/>
            </a:endParaRPr>
          </a:p>
        </p:txBody>
      </p:sp>
      <p:pic>
        <p:nvPicPr>
          <p:cNvPr id="8" name="Picture 5" descr="A picture containing outdoor, table, photo, building&#10;&#10;Description generated with very high confidence">
            <a:extLst>
              <a:ext uri="{FF2B5EF4-FFF2-40B4-BE49-F238E27FC236}">
                <a16:creationId xmlns:a16="http://schemas.microsoft.com/office/drawing/2014/main" id="{BD2E4F99-E8A5-47F3-AB1B-229C61DB7836}"/>
              </a:ext>
            </a:extLst>
          </p:cNvPr>
          <p:cNvPicPr>
            <a:picLocks noChangeAspect="1"/>
          </p:cNvPicPr>
          <p:nvPr/>
        </p:nvPicPr>
        <p:blipFill rotWithShape="1">
          <a:blip r:embed="rId5">
            <a:alphaModFix/>
          </a:blip>
          <a:srcRect l="9159" t="487" r="25979" b="1949"/>
          <a:stretch/>
        </p:blipFill>
        <p:spPr>
          <a:xfrm>
            <a:off x="-2347" y="3312282"/>
            <a:ext cx="4730747" cy="3628837"/>
          </a:xfrm>
          <a:prstGeom prst="rect">
            <a:avLst/>
          </a:prstGeom>
          <a:ln>
            <a:noFill/>
          </a:ln>
          <a:effectLst>
            <a:softEdge rad="112500"/>
          </a:effectLst>
        </p:spPr>
      </p:pic>
      <p:sp>
        <p:nvSpPr>
          <p:cNvPr id="9" name="TextBox 8">
            <a:extLst>
              <a:ext uri="{FF2B5EF4-FFF2-40B4-BE49-F238E27FC236}">
                <a16:creationId xmlns:a16="http://schemas.microsoft.com/office/drawing/2014/main" id="{B8E1B925-F481-4065-B01E-18112A646690}"/>
              </a:ext>
            </a:extLst>
          </p:cNvPr>
          <p:cNvSpPr txBox="1"/>
          <p:nvPr/>
        </p:nvSpPr>
        <p:spPr>
          <a:xfrm>
            <a:off x="-2149" y="3057991"/>
            <a:ext cx="45809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latin typeface="Century Gothic"/>
              </a:rPr>
              <a:t>1979 Three Mile Island meltdown</a:t>
            </a:r>
            <a:endParaRPr lang="en-US" b="1">
              <a:latin typeface="Century Gothic"/>
              <a:cs typeface="Calibri"/>
            </a:endParaRPr>
          </a:p>
        </p:txBody>
      </p:sp>
      <p:pic>
        <p:nvPicPr>
          <p:cNvPr id="10" name="Picture 11" descr="A group of people standing in front of a crowd&#10;&#10;Description generated with very high confidence">
            <a:extLst>
              <a:ext uri="{FF2B5EF4-FFF2-40B4-BE49-F238E27FC236}">
                <a16:creationId xmlns:a16="http://schemas.microsoft.com/office/drawing/2014/main" id="{515F5280-3D2E-4F10-AA33-07D3F884E24D}"/>
              </a:ext>
            </a:extLst>
          </p:cNvPr>
          <p:cNvPicPr>
            <a:picLocks noChangeAspect="1"/>
          </p:cNvPicPr>
          <p:nvPr/>
        </p:nvPicPr>
        <p:blipFill>
          <a:blip r:embed="rId6"/>
          <a:stretch>
            <a:fillRect/>
          </a:stretch>
        </p:blipFill>
        <p:spPr>
          <a:xfrm>
            <a:off x="79562" y="358144"/>
            <a:ext cx="4654269" cy="2754267"/>
          </a:xfrm>
          <a:prstGeom prst="rect">
            <a:avLst/>
          </a:prstGeom>
          <a:ln>
            <a:noFill/>
          </a:ln>
          <a:effectLst>
            <a:softEdge rad="112500"/>
          </a:effectLst>
        </p:spPr>
      </p:pic>
    </p:spTree>
    <p:extLst>
      <p:ext uri="{BB962C8B-B14F-4D97-AF65-F5344CB8AC3E}">
        <p14:creationId xmlns:p14="http://schemas.microsoft.com/office/powerpoint/2010/main" val="2306284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Freeform: Shape 3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12F589D-A5DE-4723-AADD-989B7D9591AD}"/>
              </a:ext>
            </a:extLst>
          </p:cNvPr>
          <p:cNvSpPr>
            <a:spLocks noGrp="1"/>
          </p:cNvSpPr>
          <p:nvPr>
            <p:ph type="title"/>
          </p:nvPr>
        </p:nvSpPr>
        <p:spPr>
          <a:xfrm>
            <a:off x="863029" y="1012004"/>
            <a:ext cx="3416158" cy="4795408"/>
          </a:xfrm>
        </p:spPr>
        <p:txBody>
          <a:bodyPr>
            <a:normAutofit/>
          </a:bodyPr>
          <a:lstStyle/>
          <a:p>
            <a:r>
              <a:rPr lang="en-US">
                <a:solidFill>
                  <a:srgbClr val="FFFFFF"/>
                </a:solidFill>
                <a:cs typeface="Calibri Light"/>
              </a:rPr>
              <a:t>IMPORTANCE </a:t>
            </a:r>
            <a:endParaRPr lang="en-US">
              <a:solidFill>
                <a:srgbClr val="FFFFFF"/>
              </a:solidFill>
            </a:endParaRPr>
          </a:p>
        </p:txBody>
      </p:sp>
      <p:graphicFrame>
        <p:nvGraphicFramePr>
          <p:cNvPr id="12" name="Content Placeholder 2">
            <a:extLst>
              <a:ext uri="{FF2B5EF4-FFF2-40B4-BE49-F238E27FC236}">
                <a16:creationId xmlns:a16="http://schemas.microsoft.com/office/drawing/2014/main" id="{1A12D002-3D08-4621-AFA1-1FBC0CC5F25B}"/>
              </a:ext>
            </a:extLst>
          </p:cNvPr>
          <p:cNvGraphicFramePr>
            <a:graphicFrameLocks noGrp="1"/>
          </p:cNvGraphicFramePr>
          <p:nvPr>
            <p:ph idx="1"/>
            <p:extLst>
              <p:ext uri="{D42A27DB-BD31-4B8C-83A1-F6EECF244321}">
                <p14:modId xmlns:p14="http://schemas.microsoft.com/office/powerpoint/2010/main" val="330317709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2360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4FE25314-0857-4984-8198-67493808CE50}"/>
              </a:ext>
            </a:extLst>
          </p:cNvPr>
          <p:cNvSpPr>
            <a:spLocks noGrp="1"/>
          </p:cNvSpPr>
          <p:nvPr>
            <p:ph type="title"/>
          </p:nvPr>
        </p:nvSpPr>
        <p:spPr>
          <a:xfrm>
            <a:off x="838200" y="448721"/>
            <a:ext cx="4707671" cy="1225650"/>
          </a:xfrm>
        </p:spPr>
        <p:txBody>
          <a:bodyPr anchor="b">
            <a:normAutofit/>
          </a:bodyPr>
          <a:lstStyle/>
          <a:p>
            <a:pPr algn="ctr"/>
            <a:r>
              <a:rPr lang="en-US" sz="3800">
                <a:solidFill>
                  <a:schemeClr val="bg1"/>
                </a:solidFill>
                <a:cs typeface="Calibri Light"/>
              </a:rPr>
              <a:t>Thorium </a:t>
            </a:r>
            <a:endParaRPr lang="en-US"/>
          </a:p>
        </p:txBody>
      </p:sp>
      <p:cxnSp>
        <p:nvCxnSpPr>
          <p:cNvPr id="88" name="Straight Connector 87">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299BDC6-2E9A-4E18-9061-1E03F6529936}"/>
              </a:ext>
            </a:extLst>
          </p:cNvPr>
          <p:cNvSpPr>
            <a:spLocks noGrp="1"/>
          </p:cNvSpPr>
          <p:nvPr>
            <p:ph idx="1"/>
          </p:nvPr>
        </p:nvSpPr>
        <p:spPr>
          <a:xfrm>
            <a:off x="897769" y="1822928"/>
            <a:ext cx="4586513" cy="4495974"/>
          </a:xfrm>
        </p:spPr>
        <p:txBody>
          <a:bodyPr vert="horz" lIns="91440" tIns="45720" rIns="91440" bIns="45720" rtlCol="0" anchor="ctr">
            <a:normAutofit/>
          </a:bodyPr>
          <a:lstStyle/>
          <a:p>
            <a:r>
              <a:rPr lang="en-US" sz="2000">
                <a:solidFill>
                  <a:schemeClr val="bg1"/>
                </a:solidFill>
                <a:cs typeface="Calibri"/>
              </a:rPr>
              <a:t>Thorium will not by itself split and release energy</a:t>
            </a:r>
          </a:p>
          <a:p>
            <a:r>
              <a:rPr lang="en-US" sz="2000">
                <a:solidFill>
                  <a:schemeClr val="bg1"/>
                </a:solidFill>
                <a:cs typeface="Calibri"/>
              </a:rPr>
              <a:t>Thorium is rather fertile, but uranium-233 is fissile </a:t>
            </a:r>
          </a:p>
          <a:p>
            <a:r>
              <a:rPr lang="en-US" sz="2000">
                <a:solidFill>
                  <a:schemeClr val="bg1"/>
                </a:solidFill>
                <a:ea typeface="+mn-lt"/>
                <a:cs typeface="+mn-lt"/>
              </a:rPr>
              <a:t>Thorium  is also a greener alternative, has lately been given an increased amount of attention. China, Russia and India have already planned to start using thorium to fuel their reactors in the near future.</a:t>
            </a:r>
          </a:p>
        </p:txBody>
      </p:sp>
      <p:pic>
        <p:nvPicPr>
          <p:cNvPr id="7" name="Picture 7" descr="A close up of a logo&#10;&#10;Description generated with very high confidence">
            <a:extLst>
              <a:ext uri="{FF2B5EF4-FFF2-40B4-BE49-F238E27FC236}">
                <a16:creationId xmlns:a16="http://schemas.microsoft.com/office/drawing/2014/main" id="{7ECFE09F-ACD7-4FAF-ABE4-304A07883465}"/>
              </a:ext>
            </a:extLst>
          </p:cNvPr>
          <p:cNvPicPr>
            <a:picLocks noChangeAspect="1"/>
          </p:cNvPicPr>
          <p:nvPr/>
        </p:nvPicPr>
        <p:blipFill rotWithShape="1">
          <a:blip r:embed="rId3"/>
          <a:srcRect l="1612" r="-3" b="-3"/>
          <a:stretch/>
        </p:blipFill>
        <p:spPr>
          <a:xfrm>
            <a:off x="6525453" y="1"/>
            <a:ext cx="5666547" cy="3398024"/>
          </a:xfrm>
          <a:prstGeom prst="rect">
            <a:avLst/>
          </a:prstGeom>
        </p:spPr>
      </p:pic>
      <p:cxnSp>
        <p:nvCxnSpPr>
          <p:cNvPr id="90" name="Straight Connector 89">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4" descr="A close up of a rock&#10;&#10;Description generated with very high confidence">
            <a:extLst>
              <a:ext uri="{FF2B5EF4-FFF2-40B4-BE49-F238E27FC236}">
                <a16:creationId xmlns:a16="http://schemas.microsoft.com/office/drawing/2014/main" id="{3C032541-834C-4807-B2ED-780353FC4C7C}"/>
              </a:ext>
            </a:extLst>
          </p:cNvPr>
          <p:cNvPicPr>
            <a:picLocks noChangeAspect="1"/>
          </p:cNvPicPr>
          <p:nvPr/>
        </p:nvPicPr>
        <p:blipFill rotWithShape="1">
          <a:blip r:embed="rId4"/>
          <a:srcRect t="8678" r="-2" b="-2"/>
          <a:stretch/>
        </p:blipFill>
        <p:spPr>
          <a:xfrm>
            <a:off x="6522277" y="3398024"/>
            <a:ext cx="5669723" cy="3469076"/>
          </a:xfrm>
          <a:prstGeom prst="rect">
            <a:avLst/>
          </a:prstGeom>
        </p:spPr>
      </p:pic>
    </p:spTree>
    <p:extLst>
      <p:ext uri="{BB962C8B-B14F-4D97-AF65-F5344CB8AC3E}">
        <p14:creationId xmlns:p14="http://schemas.microsoft.com/office/powerpoint/2010/main" val="23025388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TotalTime>
  <Words>545</Words>
  <Application>Microsoft Office PowerPoint</Application>
  <PresentationFormat>Widescreen</PresentationFormat>
  <Paragraphs>62</Paragraphs>
  <Slides>12</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-apple-system</vt:lpstr>
      <vt:lpstr>Arial</vt:lpstr>
      <vt:lpstr>Berlin Sans FB Demi</vt:lpstr>
      <vt:lpstr>Bodoni MT Condensed</vt:lpstr>
      <vt:lpstr>Calibri</vt:lpstr>
      <vt:lpstr>Calibri Light</vt:lpstr>
      <vt:lpstr>Century Gothic</vt:lpstr>
      <vt:lpstr>Century Schoolbook</vt:lpstr>
      <vt:lpstr>Montserrat</vt:lpstr>
      <vt:lpstr>Times</vt:lpstr>
      <vt:lpstr>Times New Roman</vt:lpstr>
      <vt:lpstr>office theme</vt:lpstr>
      <vt:lpstr> </vt:lpstr>
      <vt:lpstr>PowerPoint Presentation</vt:lpstr>
      <vt:lpstr>PowerPoint Presentation</vt:lpstr>
      <vt:lpstr>PowerPoint Presentation</vt:lpstr>
      <vt:lpstr>ADVANTAGES </vt:lpstr>
      <vt:lpstr>DISADVANTAGES </vt:lpstr>
      <vt:lpstr>Safety Issues </vt:lpstr>
      <vt:lpstr>IMPORTANCE </vt:lpstr>
      <vt:lpstr>Thorium </vt:lpstr>
      <vt:lpstr>Keys concepts on the homework</vt:lpstr>
      <vt:lpstr>Textbook page 327, #7-11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Triplett, Melissa J.</dc:creator>
  <cp:lastModifiedBy>Triplett, Melissa J.</cp:lastModifiedBy>
  <cp:revision>616</cp:revision>
  <dcterms:created xsi:type="dcterms:W3CDTF">2020-03-10T13:55:09Z</dcterms:created>
  <dcterms:modified xsi:type="dcterms:W3CDTF">2020-03-12T13:38:35Z</dcterms:modified>
</cp:coreProperties>
</file>